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56" r:id="rId2"/>
    <p:sldId id="1131" r:id="rId3"/>
    <p:sldId id="1082" r:id="rId4"/>
    <p:sldId id="1080" r:id="rId5"/>
    <p:sldId id="1134" r:id="rId6"/>
    <p:sldId id="1261" r:id="rId7"/>
    <p:sldId id="1262" r:id="rId8"/>
    <p:sldId id="1263" r:id="rId9"/>
    <p:sldId id="1264" r:id="rId10"/>
    <p:sldId id="1265" r:id="rId11"/>
    <p:sldId id="1267" r:id="rId12"/>
    <p:sldId id="1266" r:id="rId13"/>
    <p:sldId id="1268" r:id="rId14"/>
    <p:sldId id="1133" r:id="rId15"/>
    <p:sldId id="1079" r:id="rId16"/>
    <p:sldId id="1083" r:id="rId17"/>
    <p:sldId id="258" r:id="rId18"/>
    <p:sldId id="1072" r:id="rId19"/>
    <p:sldId id="1073" r:id="rId20"/>
    <p:sldId id="1075" r:id="rId21"/>
    <p:sldId id="1085" r:id="rId22"/>
    <p:sldId id="1123" r:id="rId23"/>
    <p:sldId id="1076" r:id="rId24"/>
    <p:sldId id="1094" r:id="rId25"/>
    <p:sldId id="1129" r:id="rId26"/>
    <p:sldId id="721" r:id="rId27"/>
    <p:sldId id="1120" r:id="rId28"/>
    <p:sldId id="1086" r:id="rId29"/>
    <p:sldId id="717" r:id="rId30"/>
    <p:sldId id="718" r:id="rId31"/>
    <p:sldId id="1124" r:id="rId32"/>
    <p:sldId id="1077" r:id="rId33"/>
    <p:sldId id="1095" r:id="rId34"/>
    <p:sldId id="1087" r:id="rId35"/>
    <p:sldId id="1125" r:id="rId36"/>
    <p:sldId id="1092" r:id="rId37"/>
    <p:sldId id="1088" r:id="rId38"/>
    <p:sldId id="719" r:id="rId39"/>
    <p:sldId id="1078" r:id="rId40"/>
    <p:sldId id="1130" r:id="rId41"/>
    <p:sldId id="1126" r:id="rId42"/>
    <p:sldId id="1096" r:id="rId43"/>
    <p:sldId id="1102" r:id="rId44"/>
    <p:sldId id="1091" r:id="rId45"/>
    <p:sldId id="1103" r:id="rId46"/>
    <p:sldId id="1100" r:id="rId47"/>
    <p:sldId id="1101" r:id="rId48"/>
    <p:sldId id="1089" r:id="rId49"/>
    <p:sldId id="723" r:id="rId50"/>
    <p:sldId id="1105" r:id="rId51"/>
    <p:sldId id="1108" r:id="rId52"/>
    <p:sldId id="1107" r:id="rId53"/>
    <p:sldId id="1109" r:id="rId54"/>
    <p:sldId id="1122" r:id="rId55"/>
    <p:sldId id="1111" r:id="rId56"/>
    <p:sldId id="1114" r:id="rId57"/>
    <p:sldId id="1113" r:id="rId58"/>
    <p:sldId id="1116" r:id="rId59"/>
    <p:sldId id="1117" r:id="rId60"/>
    <p:sldId id="1112" r:id="rId61"/>
    <p:sldId id="1118" r:id="rId62"/>
    <p:sldId id="1269" r:id="rId63"/>
    <p:sldId id="1090" r:id="rId64"/>
    <p:sldId id="724" r:id="rId65"/>
    <p:sldId id="1121" r:id="rId66"/>
    <p:sldId id="726" r:id="rId67"/>
    <p:sldId id="728" r:id="rId68"/>
    <p:sldId id="1135" r:id="rId69"/>
    <p:sldId id="1251" r:id="rId70"/>
    <p:sldId id="865" r:id="rId71"/>
    <p:sldId id="866" r:id="rId72"/>
    <p:sldId id="867" r:id="rId73"/>
    <p:sldId id="1252" r:id="rId74"/>
    <p:sldId id="868" r:id="rId75"/>
    <p:sldId id="869" r:id="rId76"/>
    <p:sldId id="870" r:id="rId77"/>
    <p:sldId id="1253" r:id="rId78"/>
    <p:sldId id="1254" r:id="rId79"/>
    <p:sldId id="1255" r:id="rId80"/>
    <p:sldId id="1256" r:id="rId81"/>
    <p:sldId id="260" r:id="rId82"/>
    <p:sldId id="1257" r:id="rId83"/>
    <p:sldId id="259" r:id="rId84"/>
    <p:sldId id="1258" r:id="rId85"/>
    <p:sldId id="261" r:id="rId86"/>
    <p:sldId id="1259" r:id="rId87"/>
    <p:sldId id="925" r:id="rId88"/>
    <p:sldId id="1136" r:id="rId89"/>
    <p:sldId id="727" r:id="rId90"/>
    <p:sldId id="1071" r:id="rId9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guide id="7" pos="70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57"/>
    <a:srgbClr val="7BBB9E"/>
    <a:srgbClr val="4A9F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92" autoAdjust="0"/>
    <p:restoredTop sz="97023"/>
  </p:normalViewPr>
  <p:slideViewPr>
    <p:cSldViewPr showGuides="1">
      <p:cViewPr varScale="1">
        <p:scale>
          <a:sx n="130" d="100"/>
          <a:sy n="130" d="100"/>
        </p:scale>
        <p:origin x="200" y="1120"/>
      </p:cViewPr>
      <p:guideLst>
        <p:guide orient="horz" pos="2160"/>
        <p:guide pos="3839"/>
        <p:guide pos="1007"/>
        <p:guide pos="705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pPr rtl="0"/>
          <a:r>
            <a:rPr lang="en-US"/>
            <a:t>1. </a:t>
          </a:r>
          <a:r>
            <a:rPr lang="en-US">
              <a:latin typeface="Calibri" panose="020F0502020204030204"/>
            </a:rPr>
            <a:t>Determine Requirements</a:t>
          </a:r>
          <a:endParaRPr lang="en-US"/>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a:t>2. Develop Optimization Solution</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a:t>3. Deploy Solution</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a:t>4. Work with Clients to Ensure Adoption of Solution</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4">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4">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4">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4">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06843397-F6B2-9E42-BCDB-6DB9136A94DA}" srcId="{455BDF30-D0D9-504A-AEF3-3CE78967DF86}" destId="{CBA178C9-B966-EA41-A927-C2D11C04557C}" srcOrd="3" destOrd="0" parTransId="{8AAC5247-D293-0F41-8B0D-DC192B27F587}" sibTransId="{737F03B5-8900-824A-974D-42750C01AAB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9934F-CE87-2F48-88A4-9C2A21FB3145}" type="doc">
      <dgm:prSet loTypeId="urn:microsoft.com/office/officeart/2005/8/layout/list1" loCatId="" qsTypeId="urn:microsoft.com/office/officeart/2005/8/quickstyle/simple3" qsCatId="simple" csTypeId="urn:microsoft.com/office/officeart/2005/8/colors/accent4_2" csCatId="accent4" phldr="1"/>
      <dgm:spPr/>
      <dgm:t>
        <a:bodyPr/>
        <a:lstStyle/>
        <a:p>
          <a:endParaRPr lang="en-US"/>
        </a:p>
      </dgm:t>
    </dgm:pt>
    <dgm:pt modelId="{7D745002-D732-9349-B000-5C4DF6B0F9F9}">
      <dgm:prSet phldrT="[Text]"/>
      <dgm:spPr/>
      <dgm:t>
        <a:bodyPr/>
        <a:lstStyle/>
        <a:p>
          <a:r>
            <a:rPr lang="en-US" dirty="0"/>
            <a:t>Interview Business Users</a:t>
          </a:r>
        </a:p>
      </dgm:t>
    </dgm:pt>
    <dgm:pt modelId="{C0F914E1-999F-F642-8168-CD02F642C090}" type="parTrans" cxnId="{59B4C292-BDBD-5345-81E8-D0D3188F05C5}">
      <dgm:prSet/>
      <dgm:spPr/>
      <dgm:t>
        <a:bodyPr/>
        <a:lstStyle/>
        <a:p>
          <a:endParaRPr lang="en-US"/>
        </a:p>
      </dgm:t>
    </dgm:pt>
    <dgm:pt modelId="{A9582069-213A-034C-85B1-322D57DEFF5B}" type="sibTrans" cxnId="{59B4C292-BDBD-5345-81E8-D0D3188F05C5}">
      <dgm:prSet/>
      <dgm:spPr/>
      <dgm:t>
        <a:bodyPr/>
        <a:lstStyle/>
        <a:p>
          <a:endParaRPr lang="en-US"/>
        </a:p>
      </dgm:t>
    </dgm:pt>
    <dgm:pt modelId="{9191BB67-9708-CB45-B351-03A07FDFB9B0}">
      <dgm:prSet phldrT="[Text]"/>
      <dgm:spPr/>
      <dgm:t>
        <a:bodyPr/>
        <a:lstStyle/>
        <a:p>
          <a:r>
            <a:rPr lang="en-US" dirty="0"/>
            <a:t>Development Business Requirements</a:t>
          </a:r>
        </a:p>
      </dgm:t>
    </dgm:pt>
    <dgm:pt modelId="{09963917-0F70-6B4C-8FDF-897D058BB86B}" type="parTrans" cxnId="{14539F16-EB41-DB4A-BE5F-00E225ACAD83}">
      <dgm:prSet/>
      <dgm:spPr/>
      <dgm:t>
        <a:bodyPr/>
        <a:lstStyle/>
        <a:p>
          <a:endParaRPr lang="en-US"/>
        </a:p>
      </dgm:t>
    </dgm:pt>
    <dgm:pt modelId="{721F58DB-FB8E-FA4F-8660-99D560DA5B8B}" type="sibTrans" cxnId="{14539F16-EB41-DB4A-BE5F-00E225ACAD83}">
      <dgm:prSet/>
      <dgm:spPr/>
      <dgm:t>
        <a:bodyPr/>
        <a:lstStyle/>
        <a:p>
          <a:endParaRPr lang="en-US"/>
        </a:p>
      </dgm:t>
    </dgm:pt>
    <dgm:pt modelId="{2DDB8DC8-3278-4B44-A659-0D8416D2B95F}">
      <dgm:prSet phldrT="[Text]"/>
      <dgm:spPr/>
      <dgm:t>
        <a:bodyPr/>
        <a:lstStyle/>
        <a:p>
          <a:r>
            <a:rPr lang="en-US" dirty="0"/>
            <a:t>Deliver Technical Requirements</a:t>
          </a:r>
        </a:p>
      </dgm:t>
    </dgm:pt>
    <dgm:pt modelId="{323E9775-B4B8-7645-A595-56193827A558}" type="parTrans" cxnId="{8D175DB6-C5F3-ED4D-B70B-87DD82966D4C}">
      <dgm:prSet/>
      <dgm:spPr/>
      <dgm:t>
        <a:bodyPr/>
        <a:lstStyle/>
        <a:p>
          <a:endParaRPr lang="en-US"/>
        </a:p>
      </dgm:t>
    </dgm:pt>
    <dgm:pt modelId="{CCA107FA-BA90-BE48-ABC4-E95E3C8D0BF5}" type="sibTrans" cxnId="{8D175DB6-C5F3-ED4D-B70B-87DD82966D4C}">
      <dgm:prSet/>
      <dgm:spPr/>
      <dgm:t>
        <a:bodyPr/>
        <a:lstStyle/>
        <a:p>
          <a:endParaRPr lang="en-US"/>
        </a:p>
      </dgm:t>
    </dgm:pt>
    <dgm:pt modelId="{6502F71F-F6AD-0B40-8C6B-DE183E8E734E}">
      <dgm:prSet/>
      <dgm:spPr/>
      <dgm:t>
        <a:bodyPr/>
        <a:lstStyle/>
        <a:p>
          <a:r>
            <a:rPr lang="en-US" dirty="0"/>
            <a:t>Meet with users to understand the decisions they are making, why they’re making the decisions in this way, and how frequently they make decisions</a:t>
          </a:r>
        </a:p>
      </dgm:t>
    </dgm:pt>
    <dgm:pt modelId="{5069F24E-5E84-E646-99C1-2909765FD212}" type="parTrans" cxnId="{46008653-DAE2-5442-A166-656CEA853D7B}">
      <dgm:prSet/>
      <dgm:spPr/>
      <dgm:t>
        <a:bodyPr/>
        <a:lstStyle/>
        <a:p>
          <a:endParaRPr lang="en-US"/>
        </a:p>
      </dgm:t>
    </dgm:pt>
    <dgm:pt modelId="{A9D18728-8455-5549-B1FA-D2A7128DF848}" type="sibTrans" cxnId="{46008653-DAE2-5442-A166-656CEA853D7B}">
      <dgm:prSet/>
      <dgm:spPr/>
      <dgm:t>
        <a:bodyPr/>
        <a:lstStyle/>
        <a:p>
          <a:endParaRPr lang="en-US"/>
        </a:p>
      </dgm:t>
    </dgm:pt>
    <dgm:pt modelId="{00823AE0-3390-8048-B8C7-183C797B588A}">
      <dgm:prSet/>
      <dgm:spPr/>
      <dgm:t>
        <a:bodyPr/>
        <a:lstStyle/>
        <a:p>
          <a:r>
            <a:rPr lang="en-US" dirty="0"/>
            <a:t>This helps the team understand the business processes and determine the needs of the users</a:t>
          </a:r>
        </a:p>
      </dgm:t>
    </dgm:pt>
    <dgm:pt modelId="{A65B8130-9EF7-8046-BE47-A4E710B34573}" type="parTrans" cxnId="{F97568FE-AE66-664B-99FC-A548D43E1EB5}">
      <dgm:prSet/>
      <dgm:spPr/>
      <dgm:t>
        <a:bodyPr/>
        <a:lstStyle/>
        <a:p>
          <a:endParaRPr lang="en-US"/>
        </a:p>
      </dgm:t>
    </dgm:pt>
    <dgm:pt modelId="{5FE0A04B-BF0C-DC44-9A42-7C0DC23D80E1}" type="sibTrans" cxnId="{F97568FE-AE66-664B-99FC-A548D43E1EB5}">
      <dgm:prSet/>
      <dgm:spPr/>
      <dgm:t>
        <a:bodyPr/>
        <a:lstStyle/>
        <a:p>
          <a:endParaRPr lang="en-US"/>
        </a:p>
      </dgm:t>
    </dgm:pt>
    <dgm:pt modelId="{1230383E-F058-3347-9CA9-32B8C4DB21D1}">
      <dgm:prSet/>
      <dgm:spPr/>
      <dgm:t>
        <a:bodyPr/>
        <a:lstStyle/>
        <a:p>
          <a:pPr rtl="0"/>
          <a:r>
            <a:rPr lang="en-US"/>
            <a:t>Take the information gathered during the interviews and work with </a:t>
          </a:r>
          <a:r>
            <a:rPr lang="en-US">
              <a:latin typeface="Calibri" panose="020F0502020204030204"/>
            </a:rPr>
            <a:t>stakeholders</a:t>
          </a:r>
          <a:r>
            <a:rPr lang="en-US"/>
            <a:t> to</a:t>
          </a:r>
          <a:r>
            <a:rPr lang="en-US">
              <a:latin typeface="Calibri" panose="020F0502020204030204"/>
            </a:rPr>
            <a:t> determine the</a:t>
          </a:r>
          <a:r>
            <a:rPr lang="en-US"/>
            <a:t> business requirements</a:t>
          </a:r>
        </a:p>
      </dgm:t>
    </dgm:pt>
    <dgm:pt modelId="{7C7C3264-A94F-4E40-AC61-513742E0D69C}" type="sibTrans" cxnId="{78843A65-CA8B-CA4A-BCF2-A0B8E3C435B2}">
      <dgm:prSet/>
      <dgm:spPr/>
      <dgm:t>
        <a:bodyPr/>
        <a:lstStyle/>
        <a:p>
          <a:endParaRPr lang="en-US"/>
        </a:p>
      </dgm:t>
    </dgm:pt>
    <dgm:pt modelId="{0BD8CEC0-C6A2-6342-8D83-9A0C7F77A8EA}" type="parTrans" cxnId="{78843A65-CA8B-CA4A-BCF2-A0B8E3C435B2}">
      <dgm:prSet/>
      <dgm:spPr/>
      <dgm:t>
        <a:bodyPr/>
        <a:lstStyle/>
        <a:p>
          <a:endParaRPr lang="en-US"/>
        </a:p>
      </dgm:t>
    </dgm:pt>
    <dgm:pt modelId="{CE4E2DE4-E5C1-694B-8BC4-EBA395B0FF90}">
      <dgm:prSet/>
      <dgm:spPr/>
      <dgm:t>
        <a:bodyPr/>
        <a:lstStyle/>
        <a:p>
          <a:r>
            <a:rPr lang="en-US" dirty="0"/>
            <a:t>Review those requirements with the users and </a:t>
          </a:r>
          <a:r>
            <a:rPr lang="en-US" dirty="0">
              <a:latin typeface="Calibri" panose="020F0502020204030204"/>
            </a:rPr>
            <a:t>stakeholders</a:t>
          </a:r>
          <a:r>
            <a:rPr lang="en-US" dirty="0"/>
            <a:t> to build consensus</a:t>
          </a:r>
        </a:p>
      </dgm:t>
    </dgm:pt>
    <dgm:pt modelId="{76819288-BF3A-F04A-AD7E-D964A73FA169}" type="parTrans" cxnId="{56A462D6-2C60-3C40-8896-81145A41200F}">
      <dgm:prSet/>
      <dgm:spPr/>
      <dgm:t>
        <a:bodyPr/>
        <a:lstStyle/>
        <a:p>
          <a:endParaRPr lang="en-US"/>
        </a:p>
      </dgm:t>
    </dgm:pt>
    <dgm:pt modelId="{A06DEB9D-2747-7544-A4EA-EF36AD881B38}" type="sibTrans" cxnId="{56A462D6-2C60-3C40-8896-81145A41200F}">
      <dgm:prSet/>
      <dgm:spPr/>
      <dgm:t>
        <a:bodyPr/>
        <a:lstStyle/>
        <a:p>
          <a:endParaRPr lang="en-US"/>
        </a:p>
      </dgm:t>
    </dgm:pt>
    <dgm:pt modelId="{ED47BD08-690B-0540-90BE-695C53E4F264}">
      <dgm:prSet/>
      <dgm:spPr/>
      <dgm:t>
        <a:bodyPr/>
        <a:lstStyle/>
        <a:p>
          <a:r>
            <a:rPr lang="en-US" dirty="0"/>
            <a:t>Take the business requirements and convert them to technical requirements</a:t>
          </a:r>
        </a:p>
      </dgm:t>
    </dgm:pt>
    <dgm:pt modelId="{F9E300B8-34A1-504F-B826-4FCB5AD82019}" type="parTrans" cxnId="{9550ECDB-2730-C947-80DF-BE1C4274ABAF}">
      <dgm:prSet/>
      <dgm:spPr/>
      <dgm:t>
        <a:bodyPr/>
        <a:lstStyle/>
        <a:p>
          <a:endParaRPr lang="en-US"/>
        </a:p>
      </dgm:t>
    </dgm:pt>
    <dgm:pt modelId="{26386B4E-EFC9-AF43-A6BC-4B0569EC5B53}" type="sibTrans" cxnId="{9550ECDB-2730-C947-80DF-BE1C4274ABAF}">
      <dgm:prSet/>
      <dgm:spPr/>
      <dgm:t>
        <a:bodyPr/>
        <a:lstStyle/>
        <a:p>
          <a:endParaRPr lang="en-US"/>
        </a:p>
      </dgm:t>
    </dgm:pt>
    <dgm:pt modelId="{2218FFE0-1707-A046-9A59-3A29013FFC1A}">
      <dgm:prSet/>
      <dgm:spPr/>
      <dgm:t>
        <a:bodyPr/>
        <a:lstStyle/>
        <a:p>
          <a:pPr rtl="0"/>
          <a:r>
            <a:rPr lang="en-US" dirty="0"/>
            <a:t>Review the technical requirements with the IT stake holders to ensure </a:t>
          </a:r>
          <a:r>
            <a:rPr lang="en-US" dirty="0">
              <a:latin typeface="Calibri" panose="020F0502020204030204"/>
            </a:rPr>
            <a:t>that the proposed solution meets IT requirements</a:t>
          </a:r>
          <a:endParaRPr lang="en-US" dirty="0"/>
        </a:p>
      </dgm:t>
    </dgm:pt>
    <dgm:pt modelId="{ADF82E51-AEEA-4B4E-82AD-C5CB21FE4581}" type="parTrans" cxnId="{200BFE9F-22FA-9B4F-8AF0-331D2E59E091}">
      <dgm:prSet/>
      <dgm:spPr/>
      <dgm:t>
        <a:bodyPr/>
        <a:lstStyle/>
        <a:p>
          <a:endParaRPr lang="en-US"/>
        </a:p>
      </dgm:t>
    </dgm:pt>
    <dgm:pt modelId="{9CDA455E-1FFF-044F-B142-9B8F7EC47CE9}" type="sibTrans" cxnId="{200BFE9F-22FA-9B4F-8AF0-331D2E59E091}">
      <dgm:prSet/>
      <dgm:spPr/>
      <dgm:t>
        <a:bodyPr/>
        <a:lstStyle/>
        <a:p>
          <a:endParaRPr lang="en-US"/>
        </a:p>
      </dgm:t>
    </dgm:pt>
    <dgm:pt modelId="{595A141B-B50C-2C41-9901-BEB372ADA3A9}">
      <dgm:prSet/>
      <dgm:spPr/>
      <dgm:t>
        <a:bodyPr/>
        <a:lstStyle/>
        <a:p>
          <a:pPr rtl="0"/>
          <a:r>
            <a:rPr lang="en-US" dirty="0"/>
            <a:t>Use those technical requirements to determine data needs and gaps</a:t>
          </a:r>
        </a:p>
      </dgm:t>
    </dgm:pt>
    <dgm:pt modelId="{F3B71842-089B-D349-AE23-1F1677A35923}" type="parTrans" cxnId="{883D16AC-25C4-1241-AA77-CB1E7D8D572F}">
      <dgm:prSet/>
      <dgm:spPr/>
      <dgm:t>
        <a:bodyPr/>
        <a:lstStyle/>
        <a:p>
          <a:endParaRPr lang="en-US"/>
        </a:p>
      </dgm:t>
    </dgm:pt>
    <dgm:pt modelId="{0A10D38B-9F4A-5547-866A-536DA0CA2FCC}" type="sibTrans" cxnId="{883D16AC-25C4-1241-AA77-CB1E7D8D572F}">
      <dgm:prSet/>
      <dgm:spPr/>
      <dgm:t>
        <a:bodyPr/>
        <a:lstStyle/>
        <a:p>
          <a:endParaRPr lang="en-US"/>
        </a:p>
      </dgm:t>
    </dgm:pt>
    <dgm:pt modelId="{7D2579E1-DB14-444C-8A1A-58481B518632}" type="pres">
      <dgm:prSet presAssocID="{AAD9934F-CE87-2F48-88A4-9C2A21FB3145}" presName="linear" presStyleCnt="0">
        <dgm:presLayoutVars>
          <dgm:dir/>
          <dgm:animLvl val="lvl"/>
          <dgm:resizeHandles val="exact"/>
        </dgm:presLayoutVars>
      </dgm:prSet>
      <dgm:spPr/>
    </dgm:pt>
    <dgm:pt modelId="{AD6839AE-DFFF-A645-8386-F3ABA63A4129}" type="pres">
      <dgm:prSet presAssocID="{7D745002-D732-9349-B000-5C4DF6B0F9F9}" presName="parentLin" presStyleCnt="0"/>
      <dgm:spPr/>
    </dgm:pt>
    <dgm:pt modelId="{F201D0AF-7E8D-3843-91B6-0A358D4B9711}" type="pres">
      <dgm:prSet presAssocID="{7D745002-D732-9349-B000-5C4DF6B0F9F9}" presName="parentLeftMargin" presStyleLbl="node1" presStyleIdx="0" presStyleCnt="3"/>
      <dgm:spPr/>
    </dgm:pt>
    <dgm:pt modelId="{A5E31A21-4A05-0048-A78A-04790A828E47}" type="pres">
      <dgm:prSet presAssocID="{7D745002-D732-9349-B000-5C4DF6B0F9F9}" presName="parentText" presStyleLbl="node1" presStyleIdx="0" presStyleCnt="3">
        <dgm:presLayoutVars>
          <dgm:chMax val="0"/>
          <dgm:bulletEnabled val="1"/>
        </dgm:presLayoutVars>
      </dgm:prSet>
      <dgm:spPr/>
    </dgm:pt>
    <dgm:pt modelId="{AC325864-C66A-0E45-B32A-40C790FA9174}" type="pres">
      <dgm:prSet presAssocID="{7D745002-D732-9349-B000-5C4DF6B0F9F9}" presName="negativeSpace" presStyleCnt="0"/>
      <dgm:spPr/>
    </dgm:pt>
    <dgm:pt modelId="{C0431C42-7990-2447-B6EE-0571B7D5F83A}" type="pres">
      <dgm:prSet presAssocID="{7D745002-D732-9349-B000-5C4DF6B0F9F9}" presName="childText" presStyleLbl="conFgAcc1" presStyleIdx="0" presStyleCnt="3">
        <dgm:presLayoutVars>
          <dgm:bulletEnabled val="1"/>
        </dgm:presLayoutVars>
      </dgm:prSet>
      <dgm:spPr/>
    </dgm:pt>
    <dgm:pt modelId="{90A5D60B-1F87-DB45-BA0F-5EF0947B1F4C}" type="pres">
      <dgm:prSet presAssocID="{A9582069-213A-034C-85B1-322D57DEFF5B}" presName="spaceBetweenRectangles" presStyleCnt="0"/>
      <dgm:spPr/>
    </dgm:pt>
    <dgm:pt modelId="{2D89BF56-FA1A-E44E-8CCD-0A32D1CB367B}" type="pres">
      <dgm:prSet presAssocID="{9191BB67-9708-CB45-B351-03A07FDFB9B0}" presName="parentLin" presStyleCnt="0"/>
      <dgm:spPr/>
    </dgm:pt>
    <dgm:pt modelId="{043D626C-E08D-DB43-98D0-8858B76BC86D}" type="pres">
      <dgm:prSet presAssocID="{9191BB67-9708-CB45-B351-03A07FDFB9B0}" presName="parentLeftMargin" presStyleLbl="node1" presStyleIdx="0" presStyleCnt="3"/>
      <dgm:spPr/>
    </dgm:pt>
    <dgm:pt modelId="{D203EA58-9211-7146-AA38-C565A2DA97B1}" type="pres">
      <dgm:prSet presAssocID="{9191BB67-9708-CB45-B351-03A07FDFB9B0}" presName="parentText" presStyleLbl="node1" presStyleIdx="1" presStyleCnt="3">
        <dgm:presLayoutVars>
          <dgm:chMax val="0"/>
          <dgm:bulletEnabled val="1"/>
        </dgm:presLayoutVars>
      </dgm:prSet>
      <dgm:spPr/>
    </dgm:pt>
    <dgm:pt modelId="{E28444D1-D67E-7D4A-AE47-CE7A1E70DB0D}" type="pres">
      <dgm:prSet presAssocID="{9191BB67-9708-CB45-B351-03A07FDFB9B0}" presName="negativeSpace" presStyleCnt="0"/>
      <dgm:spPr/>
    </dgm:pt>
    <dgm:pt modelId="{509748B4-188F-6947-9FFD-55BDFDF060E7}" type="pres">
      <dgm:prSet presAssocID="{9191BB67-9708-CB45-B351-03A07FDFB9B0}" presName="childText" presStyleLbl="conFgAcc1" presStyleIdx="1" presStyleCnt="3">
        <dgm:presLayoutVars>
          <dgm:bulletEnabled val="1"/>
        </dgm:presLayoutVars>
      </dgm:prSet>
      <dgm:spPr/>
    </dgm:pt>
    <dgm:pt modelId="{87F84BF8-E571-CB42-8745-D123F4818517}" type="pres">
      <dgm:prSet presAssocID="{721F58DB-FB8E-FA4F-8660-99D560DA5B8B}" presName="spaceBetweenRectangles" presStyleCnt="0"/>
      <dgm:spPr/>
    </dgm:pt>
    <dgm:pt modelId="{D8B77B0A-CBAD-1849-9C31-1AF52D96B1FF}" type="pres">
      <dgm:prSet presAssocID="{2DDB8DC8-3278-4B44-A659-0D8416D2B95F}" presName="parentLin" presStyleCnt="0"/>
      <dgm:spPr/>
    </dgm:pt>
    <dgm:pt modelId="{5814DA79-E475-CC4B-A604-831B26576F5C}" type="pres">
      <dgm:prSet presAssocID="{2DDB8DC8-3278-4B44-A659-0D8416D2B95F}" presName="parentLeftMargin" presStyleLbl="node1" presStyleIdx="1" presStyleCnt="3"/>
      <dgm:spPr/>
    </dgm:pt>
    <dgm:pt modelId="{7FD0C7E4-77F8-D346-ADF3-C89096B18602}" type="pres">
      <dgm:prSet presAssocID="{2DDB8DC8-3278-4B44-A659-0D8416D2B95F}" presName="parentText" presStyleLbl="node1" presStyleIdx="2" presStyleCnt="3">
        <dgm:presLayoutVars>
          <dgm:chMax val="0"/>
          <dgm:bulletEnabled val="1"/>
        </dgm:presLayoutVars>
      </dgm:prSet>
      <dgm:spPr/>
    </dgm:pt>
    <dgm:pt modelId="{D18A6EAC-0E08-044C-8807-E3A42B5EE619}" type="pres">
      <dgm:prSet presAssocID="{2DDB8DC8-3278-4B44-A659-0D8416D2B95F}" presName="negativeSpace" presStyleCnt="0"/>
      <dgm:spPr/>
    </dgm:pt>
    <dgm:pt modelId="{3F9A1E9B-8886-BA49-AC4B-10ED0E501724}" type="pres">
      <dgm:prSet presAssocID="{2DDB8DC8-3278-4B44-A659-0D8416D2B95F}" presName="childText" presStyleLbl="conFgAcc1" presStyleIdx="2" presStyleCnt="3">
        <dgm:presLayoutVars>
          <dgm:bulletEnabled val="1"/>
        </dgm:presLayoutVars>
      </dgm:prSet>
      <dgm:spPr/>
    </dgm:pt>
  </dgm:ptLst>
  <dgm:cxnLst>
    <dgm:cxn modelId="{E4F71415-0E32-FB4A-8E09-E8BB56049AD7}" type="presOf" srcId="{9191BB67-9708-CB45-B351-03A07FDFB9B0}" destId="{D203EA58-9211-7146-AA38-C565A2DA97B1}" srcOrd="1" destOrd="0" presId="urn:microsoft.com/office/officeart/2005/8/layout/list1"/>
    <dgm:cxn modelId="{81331C15-6166-5749-96E1-32233FF11809}" type="presOf" srcId="{9191BB67-9708-CB45-B351-03A07FDFB9B0}" destId="{043D626C-E08D-DB43-98D0-8858B76BC86D}" srcOrd="0" destOrd="0" presId="urn:microsoft.com/office/officeart/2005/8/layout/list1"/>
    <dgm:cxn modelId="{14539F16-EB41-DB4A-BE5F-00E225ACAD83}" srcId="{AAD9934F-CE87-2F48-88A4-9C2A21FB3145}" destId="{9191BB67-9708-CB45-B351-03A07FDFB9B0}" srcOrd="1" destOrd="0" parTransId="{09963917-0F70-6B4C-8FDF-897D058BB86B}" sibTransId="{721F58DB-FB8E-FA4F-8660-99D560DA5B8B}"/>
    <dgm:cxn modelId="{6D746C38-24BE-F043-9A14-1812D7317E7F}" type="presOf" srcId="{00823AE0-3390-8048-B8C7-183C797B588A}" destId="{C0431C42-7990-2447-B6EE-0571B7D5F83A}" srcOrd="0" destOrd="1" presId="urn:microsoft.com/office/officeart/2005/8/layout/list1"/>
    <dgm:cxn modelId="{627C7338-C52C-7543-8FC6-EB69A036478A}" type="presOf" srcId="{2DDB8DC8-3278-4B44-A659-0D8416D2B95F}" destId="{7FD0C7E4-77F8-D346-ADF3-C89096B18602}" srcOrd="1" destOrd="0" presId="urn:microsoft.com/office/officeart/2005/8/layout/list1"/>
    <dgm:cxn modelId="{2F3D1F3E-DA08-D749-A351-BB3DEAA43E71}" type="presOf" srcId="{7D745002-D732-9349-B000-5C4DF6B0F9F9}" destId="{F201D0AF-7E8D-3843-91B6-0A358D4B9711}" srcOrd="0" destOrd="0" presId="urn:microsoft.com/office/officeart/2005/8/layout/list1"/>
    <dgm:cxn modelId="{9460CF4B-6815-B849-9F44-E32369AEEA65}" type="presOf" srcId="{7D745002-D732-9349-B000-5C4DF6B0F9F9}" destId="{A5E31A21-4A05-0048-A78A-04790A828E47}" srcOrd="1" destOrd="0" presId="urn:microsoft.com/office/officeart/2005/8/layout/list1"/>
    <dgm:cxn modelId="{46008653-DAE2-5442-A166-656CEA853D7B}" srcId="{7D745002-D732-9349-B000-5C4DF6B0F9F9}" destId="{6502F71F-F6AD-0B40-8C6B-DE183E8E734E}" srcOrd="0" destOrd="0" parTransId="{5069F24E-5E84-E646-99C1-2909765FD212}" sibTransId="{A9D18728-8455-5549-B1FA-D2A7128DF848}"/>
    <dgm:cxn modelId="{B9E10559-5A53-A349-949C-4982D4F4EB91}" type="presOf" srcId="{2218FFE0-1707-A046-9A59-3A29013FFC1A}" destId="{3F9A1E9B-8886-BA49-AC4B-10ED0E501724}" srcOrd="0" destOrd="1" presId="urn:microsoft.com/office/officeart/2005/8/layout/list1"/>
    <dgm:cxn modelId="{EDB01062-4C24-944F-893B-DE848728F56F}" type="presOf" srcId="{1230383E-F058-3347-9CA9-32B8C4DB21D1}" destId="{509748B4-188F-6947-9FFD-55BDFDF060E7}" srcOrd="0" destOrd="0" presId="urn:microsoft.com/office/officeart/2005/8/layout/list1"/>
    <dgm:cxn modelId="{78843A65-CA8B-CA4A-BCF2-A0B8E3C435B2}" srcId="{9191BB67-9708-CB45-B351-03A07FDFB9B0}" destId="{1230383E-F058-3347-9CA9-32B8C4DB21D1}" srcOrd="0" destOrd="0" parTransId="{0BD8CEC0-C6A2-6342-8D83-9A0C7F77A8EA}" sibTransId="{7C7C3264-A94F-4E40-AC61-513742E0D69C}"/>
    <dgm:cxn modelId="{59B4C292-BDBD-5345-81E8-D0D3188F05C5}" srcId="{AAD9934F-CE87-2F48-88A4-9C2A21FB3145}" destId="{7D745002-D732-9349-B000-5C4DF6B0F9F9}" srcOrd="0" destOrd="0" parTransId="{C0F914E1-999F-F642-8168-CD02F642C090}" sibTransId="{A9582069-213A-034C-85B1-322D57DEFF5B}"/>
    <dgm:cxn modelId="{200BFE9F-22FA-9B4F-8AF0-331D2E59E091}" srcId="{2DDB8DC8-3278-4B44-A659-0D8416D2B95F}" destId="{2218FFE0-1707-A046-9A59-3A29013FFC1A}" srcOrd="1" destOrd="0" parTransId="{ADF82E51-AEEA-4B4E-82AD-C5CB21FE4581}" sibTransId="{9CDA455E-1FFF-044F-B142-9B8F7EC47CE9}"/>
    <dgm:cxn modelId="{76EF07AB-8795-F44E-8F88-B56AFFE52876}" type="presOf" srcId="{2DDB8DC8-3278-4B44-A659-0D8416D2B95F}" destId="{5814DA79-E475-CC4B-A604-831B26576F5C}" srcOrd="0" destOrd="0" presId="urn:microsoft.com/office/officeart/2005/8/layout/list1"/>
    <dgm:cxn modelId="{883D16AC-25C4-1241-AA77-CB1E7D8D572F}" srcId="{2DDB8DC8-3278-4B44-A659-0D8416D2B95F}" destId="{595A141B-B50C-2C41-9901-BEB372ADA3A9}" srcOrd="2" destOrd="0" parTransId="{F3B71842-089B-D349-AE23-1F1677A35923}" sibTransId="{0A10D38B-9F4A-5547-866A-536DA0CA2FCC}"/>
    <dgm:cxn modelId="{ACBFBAB1-5F48-F849-8821-307EA0004FA3}" type="presOf" srcId="{AAD9934F-CE87-2F48-88A4-9C2A21FB3145}" destId="{7D2579E1-DB14-444C-8A1A-58481B518632}" srcOrd="0" destOrd="0" presId="urn:microsoft.com/office/officeart/2005/8/layout/list1"/>
    <dgm:cxn modelId="{8D175DB6-C5F3-ED4D-B70B-87DD82966D4C}" srcId="{AAD9934F-CE87-2F48-88A4-9C2A21FB3145}" destId="{2DDB8DC8-3278-4B44-A659-0D8416D2B95F}" srcOrd="2" destOrd="0" parTransId="{323E9775-B4B8-7645-A595-56193827A558}" sibTransId="{CCA107FA-BA90-BE48-ABC4-E95E3C8D0BF5}"/>
    <dgm:cxn modelId="{E26C50C9-495D-9943-ACC4-50DA0B1701B9}" type="presOf" srcId="{CE4E2DE4-E5C1-694B-8BC4-EBA395B0FF90}" destId="{509748B4-188F-6947-9FFD-55BDFDF060E7}" srcOrd="0" destOrd="1" presId="urn:microsoft.com/office/officeart/2005/8/layout/list1"/>
    <dgm:cxn modelId="{56A462D6-2C60-3C40-8896-81145A41200F}" srcId="{9191BB67-9708-CB45-B351-03A07FDFB9B0}" destId="{CE4E2DE4-E5C1-694B-8BC4-EBA395B0FF90}" srcOrd="1" destOrd="0" parTransId="{76819288-BF3A-F04A-AD7E-D964A73FA169}" sibTransId="{A06DEB9D-2747-7544-A4EA-EF36AD881B38}"/>
    <dgm:cxn modelId="{9550ECDB-2730-C947-80DF-BE1C4274ABAF}" srcId="{2DDB8DC8-3278-4B44-A659-0D8416D2B95F}" destId="{ED47BD08-690B-0540-90BE-695C53E4F264}" srcOrd="0" destOrd="0" parTransId="{F9E300B8-34A1-504F-B826-4FCB5AD82019}" sibTransId="{26386B4E-EFC9-AF43-A6BC-4B0569EC5B53}"/>
    <dgm:cxn modelId="{AAE93DEF-55CA-6C4F-93E9-2B9F4E4C5B83}" type="presOf" srcId="{ED47BD08-690B-0540-90BE-695C53E4F264}" destId="{3F9A1E9B-8886-BA49-AC4B-10ED0E501724}" srcOrd="0" destOrd="0" presId="urn:microsoft.com/office/officeart/2005/8/layout/list1"/>
    <dgm:cxn modelId="{A2EECBF3-A6CD-8E4C-AA1D-B2BFA42B1A7E}" type="presOf" srcId="{6502F71F-F6AD-0B40-8C6B-DE183E8E734E}" destId="{C0431C42-7990-2447-B6EE-0571B7D5F83A}" srcOrd="0" destOrd="0" presId="urn:microsoft.com/office/officeart/2005/8/layout/list1"/>
    <dgm:cxn modelId="{F756F4FA-73DD-C64A-A9FF-9015E4815C68}" type="presOf" srcId="{595A141B-B50C-2C41-9901-BEB372ADA3A9}" destId="{3F9A1E9B-8886-BA49-AC4B-10ED0E501724}" srcOrd="0" destOrd="2" presId="urn:microsoft.com/office/officeart/2005/8/layout/list1"/>
    <dgm:cxn modelId="{F97568FE-AE66-664B-99FC-A548D43E1EB5}" srcId="{7D745002-D732-9349-B000-5C4DF6B0F9F9}" destId="{00823AE0-3390-8048-B8C7-183C797B588A}" srcOrd="1" destOrd="0" parTransId="{A65B8130-9EF7-8046-BE47-A4E710B34573}" sibTransId="{5FE0A04B-BF0C-DC44-9A42-7C0DC23D80E1}"/>
    <dgm:cxn modelId="{260F1C28-D390-EE4C-AD0F-CBBD5A5E69A9}" type="presParOf" srcId="{7D2579E1-DB14-444C-8A1A-58481B518632}" destId="{AD6839AE-DFFF-A645-8386-F3ABA63A4129}" srcOrd="0" destOrd="0" presId="urn:microsoft.com/office/officeart/2005/8/layout/list1"/>
    <dgm:cxn modelId="{301C3DE3-3919-BC49-A96D-F0D3B8D1864C}" type="presParOf" srcId="{AD6839AE-DFFF-A645-8386-F3ABA63A4129}" destId="{F201D0AF-7E8D-3843-91B6-0A358D4B9711}" srcOrd="0" destOrd="0" presId="urn:microsoft.com/office/officeart/2005/8/layout/list1"/>
    <dgm:cxn modelId="{650FF746-BDD5-FC47-BE83-549E27359D1D}" type="presParOf" srcId="{AD6839AE-DFFF-A645-8386-F3ABA63A4129}" destId="{A5E31A21-4A05-0048-A78A-04790A828E47}" srcOrd="1" destOrd="0" presId="urn:microsoft.com/office/officeart/2005/8/layout/list1"/>
    <dgm:cxn modelId="{DDEB9A4F-C9E1-9A40-B27A-C1F26D2B5862}" type="presParOf" srcId="{7D2579E1-DB14-444C-8A1A-58481B518632}" destId="{AC325864-C66A-0E45-B32A-40C790FA9174}" srcOrd="1" destOrd="0" presId="urn:microsoft.com/office/officeart/2005/8/layout/list1"/>
    <dgm:cxn modelId="{7E2C02F6-415F-0E43-90DC-B95C3DE670EB}" type="presParOf" srcId="{7D2579E1-DB14-444C-8A1A-58481B518632}" destId="{C0431C42-7990-2447-B6EE-0571B7D5F83A}" srcOrd="2" destOrd="0" presId="urn:microsoft.com/office/officeart/2005/8/layout/list1"/>
    <dgm:cxn modelId="{9F5779C2-C9B1-0C45-9743-F4125AC3C5EC}" type="presParOf" srcId="{7D2579E1-DB14-444C-8A1A-58481B518632}" destId="{90A5D60B-1F87-DB45-BA0F-5EF0947B1F4C}" srcOrd="3" destOrd="0" presId="urn:microsoft.com/office/officeart/2005/8/layout/list1"/>
    <dgm:cxn modelId="{30A370D3-B7AE-694B-9508-91A0EFDFA65B}" type="presParOf" srcId="{7D2579E1-DB14-444C-8A1A-58481B518632}" destId="{2D89BF56-FA1A-E44E-8CCD-0A32D1CB367B}" srcOrd="4" destOrd="0" presId="urn:microsoft.com/office/officeart/2005/8/layout/list1"/>
    <dgm:cxn modelId="{40F13564-2F3B-A443-9779-5675E6B10160}" type="presParOf" srcId="{2D89BF56-FA1A-E44E-8CCD-0A32D1CB367B}" destId="{043D626C-E08D-DB43-98D0-8858B76BC86D}" srcOrd="0" destOrd="0" presId="urn:microsoft.com/office/officeart/2005/8/layout/list1"/>
    <dgm:cxn modelId="{1EC919AA-A0D5-1F41-9251-7F665C0399D1}" type="presParOf" srcId="{2D89BF56-FA1A-E44E-8CCD-0A32D1CB367B}" destId="{D203EA58-9211-7146-AA38-C565A2DA97B1}" srcOrd="1" destOrd="0" presId="urn:microsoft.com/office/officeart/2005/8/layout/list1"/>
    <dgm:cxn modelId="{9B1BD86D-7224-D94C-B1A8-BFA02627CFB5}" type="presParOf" srcId="{7D2579E1-DB14-444C-8A1A-58481B518632}" destId="{E28444D1-D67E-7D4A-AE47-CE7A1E70DB0D}" srcOrd="5" destOrd="0" presId="urn:microsoft.com/office/officeart/2005/8/layout/list1"/>
    <dgm:cxn modelId="{77112262-C15B-D14E-ABD5-2D5038E7B503}" type="presParOf" srcId="{7D2579E1-DB14-444C-8A1A-58481B518632}" destId="{509748B4-188F-6947-9FFD-55BDFDF060E7}" srcOrd="6" destOrd="0" presId="urn:microsoft.com/office/officeart/2005/8/layout/list1"/>
    <dgm:cxn modelId="{165A6A49-76EE-B74E-BB09-A65F61439316}" type="presParOf" srcId="{7D2579E1-DB14-444C-8A1A-58481B518632}" destId="{87F84BF8-E571-CB42-8745-D123F4818517}" srcOrd="7" destOrd="0" presId="urn:microsoft.com/office/officeart/2005/8/layout/list1"/>
    <dgm:cxn modelId="{A492B445-FA74-C447-AC01-1EC1CC8AE5C7}" type="presParOf" srcId="{7D2579E1-DB14-444C-8A1A-58481B518632}" destId="{D8B77B0A-CBAD-1849-9C31-1AF52D96B1FF}" srcOrd="8" destOrd="0" presId="urn:microsoft.com/office/officeart/2005/8/layout/list1"/>
    <dgm:cxn modelId="{8DE09D93-9A83-B24A-B2A9-B3CFA34BB0F7}" type="presParOf" srcId="{D8B77B0A-CBAD-1849-9C31-1AF52D96B1FF}" destId="{5814DA79-E475-CC4B-A604-831B26576F5C}" srcOrd="0" destOrd="0" presId="urn:microsoft.com/office/officeart/2005/8/layout/list1"/>
    <dgm:cxn modelId="{EE8E9F4E-802F-1046-A6F8-7A71E596E9E5}" type="presParOf" srcId="{D8B77B0A-CBAD-1849-9C31-1AF52D96B1FF}" destId="{7FD0C7E4-77F8-D346-ADF3-C89096B18602}" srcOrd="1" destOrd="0" presId="urn:microsoft.com/office/officeart/2005/8/layout/list1"/>
    <dgm:cxn modelId="{898E3271-FEC0-A748-8BF7-8B95272BA2B3}" type="presParOf" srcId="{7D2579E1-DB14-444C-8A1A-58481B518632}" destId="{D18A6EAC-0E08-044C-8807-E3A42B5EE619}" srcOrd="9" destOrd="0" presId="urn:microsoft.com/office/officeart/2005/8/layout/list1"/>
    <dgm:cxn modelId="{322C92DC-6ECC-9E41-B37E-315C4770534E}" type="presParOf" srcId="{7D2579E1-DB14-444C-8A1A-58481B518632}" destId="{3F9A1E9B-8886-BA49-AC4B-10ED0E501724}"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they can actively work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tasks in 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they can actively work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a:t>
          </a:r>
          <a:r>
            <a:rPr lang="en-US"/>
            <a:t>tasks in </a:t>
          </a:r>
          <a:r>
            <a:rPr lang="en-US" dirty="0"/>
            <a:t>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B7E665-524D-F544-B5F0-A09B2811CB6E}"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86F0CF3C-2545-C347-9408-ABFC76378AE6}">
      <dgm:prSet phldrT="[Text]"/>
      <dgm:spPr/>
      <dgm:t>
        <a:bodyPr/>
        <a:lstStyle/>
        <a:p>
          <a:r>
            <a:rPr lang="en-US" dirty="0"/>
            <a:t>For complicated models, often start with a prototype in a </a:t>
          </a:r>
          <a:r>
            <a:rPr lang="en-US" dirty="0" err="1"/>
            <a:t>Jupyter</a:t>
          </a:r>
          <a:r>
            <a:rPr lang="en-US" dirty="0"/>
            <a:t> Notebook</a:t>
          </a:r>
        </a:p>
      </dgm:t>
    </dgm:pt>
    <dgm:pt modelId="{8A6FB08B-3E8A-764B-A3D4-E7F61E87987D}" type="parTrans" cxnId="{FFA2B079-05EF-DF47-B7E8-4FF95C4B3FFB}">
      <dgm:prSet/>
      <dgm:spPr/>
      <dgm:t>
        <a:bodyPr/>
        <a:lstStyle/>
        <a:p>
          <a:endParaRPr lang="en-US"/>
        </a:p>
      </dgm:t>
    </dgm:pt>
    <dgm:pt modelId="{AE3D19B8-D40E-AA4D-8B18-7C6BB47BCE8B}" type="sibTrans" cxnId="{FFA2B079-05EF-DF47-B7E8-4FF95C4B3FFB}">
      <dgm:prSet/>
      <dgm:spPr/>
      <dgm:t>
        <a:bodyPr/>
        <a:lstStyle/>
        <a:p>
          <a:endParaRPr lang="en-US"/>
        </a:p>
      </dgm:t>
    </dgm:pt>
    <dgm:pt modelId="{32C6D149-B259-2C42-9FF5-6ECE3B7FBAF7}">
      <dgm:prSet/>
      <dgm:spPr/>
      <dgm:t>
        <a:bodyPr/>
        <a:lstStyle/>
        <a:p>
          <a:r>
            <a:rPr lang="en-US"/>
            <a:t>This allows for rapid testing to ensure that the model is built correctly</a:t>
          </a:r>
          <a:endParaRPr lang="en-US" dirty="0"/>
        </a:p>
      </dgm:t>
    </dgm:pt>
    <dgm:pt modelId="{5E1B67A4-02E4-EB43-8DC8-6BD4992B29D6}" type="parTrans" cxnId="{B1F56493-C75D-1044-AEA9-B3D1024178D8}">
      <dgm:prSet/>
      <dgm:spPr/>
      <dgm:t>
        <a:bodyPr/>
        <a:lstStyle/>
        <a:p>
          <a:endParaRPr lang="en-US"/>
        </a:p>
      </dgm:t>
    </dgm:pt>
    <dgm:pt modelId="{69371114-300F-6D41-8957-E7E92F150D01}" type="sibTrans" cxnId="{B1F56493-C75D-1044-AEA9-B3D1024178D8}">
      <dgm:prSet/>
      <dgm:spPr/>
      <dgm:t>
        <a:bodyPr/>
        <a:lstStyle/>
        <a:p>
          <a:endParaRPr lang="en-US"/>
        </a:p>
      </dgm:t>
    </dgm:pt>
    <dgm:pt modelId="{3F90CB12-CF84-4044-AEF9-5D96D6CF869D}">
      <dgm:prSet/>
      <dgm:spPr/>
      <dgm:t>
        <a:bodyPr/>
        <a:lstStyle/>
        <a:p>
          <a:r>
            <a:rPr lang="en-US" dirty="0"/>
            <a:t>Then we can take the prototype and convert it into a class object that can be integrated into whatever system we’re building</a:t>
          </a:r>
        </a:p>
      </dgm:t>
    </dgm:pt>
    <dgm:pt modelId="{57068C59-04A7-6D44-8743-0C6B046DA193}" type="parTrans" cxnId="{E037D827-D727-2A4A-B8B1-9ACA7C411985}">
      <dgm:prSet/>
      <dgm:spPr/>
      <dgm:t>
        <a:bodyPr/>
        <a:lstStyle/>
        <a:p>
          <a:endParaRPr lang="en-US"/>
        </a:p>
      </dgm:t>
    </dgm:pt>
    <dgm:pt modelId="{2B0390D6-6CF1-4846-92D4-4A3E427F216F}" type="sibTrans" cxnId="{E037D827-D727-2A4A-B8B1-9ACA7C411985}">
      <dgm:prSet/>
      <dgm:spPr/>
      <dgm:t>
        <a:bodyPr/>
        <a:lstStyle/>
        <a:p>
          <a:endParaRPr lang="en-US"/>
        </a:p>
      </dgm:t>
    </dgm:pt>
    <dgm:pt modelId="{12FF8A5D-B4BE-2F48-B54A-A25CD3866F3E}">
      <dgm:prSet/>
      <dgm:spPr/>
      <dgm:t>
        <a:bodyPr/>
        <a:lstStyle/>
        <a:p>
          <a:r>
            <a:rPr lang="en-US"/>
            <a:t>Add a single constraint at a time, continuously testing the model</a:t>
          </a:r>
          <a:endParaRPr lang="en-US" dirty="0"/>
        </a:p>
      </dgm:t>
    </dgm:pt>
    <dgm:pt modelId="{BBAF666B-FA01-C549-AA15-331B4168150E}" type="parTrans" cxnId="{502BD883-877A-7249-B92E-A875C456B07C}">
      <dgm:prSet/>
      <dgm:spPr/>
      <dgm:t>
        <a:bodyPr/>
        <a:lstStyle/>
        <a:p>
          <a:endParaRPr lang="en-US"/>
        </a:p>
      </dgm:t>
    </dgm:pt>
    <dgm:pt modelId="{DC9E6ABE-76F9-C041-B272-56DEE1FB94BC}" type="sibTrans" cxnId="{502BD883-877A-7249-B92E-A875C456B07C}">
      <dgm:prSet/>
      <dgm:spPr/>
      <dgm:t>
        <a:bodyPr/>
        <a:lstStyle/>
        <a:p>
          <a:endParaRPr lang="en-US"/>
        </a:p>
      </dgm:t>
    </dgm:pt>
    <dgm:pt modelId="{DEDFC49A-5981-2740-A56E-888DA2A8CB41}">
      <dgm:prSet/>
      <dgm:spPr/>
      <dgm:t>
        <a:bodyPr/>
        <a:lstStyle/>
        <a:p>
          <a:r>
            <a:rPr lang="en-US" dirty="0"/>
            <a:t>Often, we use a RESTful service endpoint that receives data for an instance of the model</a:t>
          </a:r>
        </a:p>
      </dgm:t>
    </dgm:pt>
    <dgm:pt modelId="{DE3F7887-D859-864A-8542-8A2AC9B13A87}" type="parTrans" cxnId="{64C9E6CC-27BD-3B40-A360-DE797E1CF930}">
      <dgm:prSet/>
      <dgm:spPr/>
      <dgm:t>
        <a:bodyPr/>
        <a:lstStyle/>
        <a:p>
          <a:endParaRPr lang="en-US"/>
        </a:p>
      </dgm:t>
    </dgm:pt>
    <dgm:pt modelId="{818735F4-A532-A947-B119-E0F3960B2679}" type="sibTrans" cxnId="{64C9E6CC-27BD-3B40-A360-DE797E1CF930}">
      <dgm:prSet/>
      <dgm:spPr/>
      <dgm:t>
        <a:bodyPr/>
        <a:lstStyle/>
        <a:p>
          <a:endParaRPr lang="en-US"/>
        </a:p>
      </dgm:t>
    </dgm:pt>
    <dgm:pt modelId="{863564A7-CF33-1248-B1E1-3D82D7862CE0}">
      <dgm:prSet/>
      <dgm:spPr/>
      <dgm:t>
        <a:bodyPr/>
        <a:lstStyle/>
        <a:p>
          <a:r>
            <a:rPr lang="en-US" dirty="0"/>
            <a:t>Model can be created and tested without the service</a:t>
          </a:r>
        </a:p>
      </dgm:t>
    </dgm:pt>
    <dgm:pt modelId="{77169B62-4613-4E45-B2AE-EA8A75AF46D2}" type="parTrans" cxnId="{8E0DDBE9-E551-614C-982B-D43B034807CB}">
      <dgm:prSet/>
      <dgm:spPr/>
      <dgm:t>
        <a:bodyPr/>
        <a:lstStyle/>
        <a:p>
          <a:endParaRPr lang="en-US"/>
        </a:p>
      </dgm:t>
    </dgm:pt>
    <dgm:pt modelId="{3D44D935-BEA4-B547-9A40-90C5D17FC5C1}" type="sibTrans" cxnId="{8E0DDBE9-E551-614C-982B-D43B034807CB}">
      <dgm:prSet/>
      <dgm:spPr/>
      <dgm:t>
        <a:bodyPr/>
        <a:lstStyle/>
        <a:p>
          <a:endParaRPr lang="en-US"/>
        </a:p>
      </dgm:t>
    </dgm:pt>
    <dgm:pt modelId="{4EB6B1E7-2CC9-5D4C-99E4-4DD4131882E0}">
      <dgm:prSet/>
      <dgm:spPr/>
      <dgm:t>
        <a:bodyPr/>
        <a:lstStyle/>
        <a:p>
          <a:r>
            <a:rPr lang="en-US" dirty="0"/>
            <a:t>Allows for more parallel development</a:t>
          </a:r>
        </a:p>
      </dgm:t>
    </dgm:pt>
    <dgm:pt modelId="{B6338B19-B8F8-784D-9FB3-2E369595FC76}" type="parTrans" cxnId="{52C68363-2515-DF49-B707-D9B99C467604}">
      <dgm:prSet/>
      <dgm:spPr/>
      <dgm:t>
        <a:bodyPr/>
        <a:lstStyle/>
        <a:p>
          <a:endParaRPr lang="en-US"/>
        </a:p>
      </dgm:t>
    </dgm:pt>
    <dgm:pt modelId="{318D5973-E196-B546-84D8-6FCC7644C456}" type="sibTrans" cxnId="{52C68363-2515-DF49-B707-D9B99C467604}">
      <dgm:prSet/>
      <dgm:spPr/>
      <dgm:t>
        <a:bodyPr/>
        <a:lstStyle/>
        <a:p>
          <a:endParaRPr lang="en-US"/>
        </a:p>
      </dgm:t>
    </dgm:pt>
    <dgm:pt modelId="{D4BBD615-3D14-634D-AB8B-B0CD6E28D207}">
      <dgm:prSet/>
      <dgm:spPr/>
      <dgm:t>
        <a:bodyPr/>
        <a:lstStyle/>
        <a:p>
          <a:r>
            <a:rPr lang="en-US" dirty="0"/>
            <a:t>This is a wrapper that takes data in and passes that data to the model code</a:t>
          </a:r>
        </a:p>
      </dgm:t>
    </dgm:pt>
    <dgm:pt modelId="{20090CBC-EC70-724B-87C6-05F86FFC035E}" type="parTrans" cxnId="{E7D22E37-56DA-8242-B6FF-77EBB3CBA9E5}">
      <dgm:prSet/>
      <dgm:spPr/>
      <dgm:t>
        <a:bodyPr/>
        <a:lstStyle/>
        <a:p>
          <a:endParaRPr lang="en-US"/>
        </a:p>
      </dgm:t>
    </dgm:pt>
    <dgm:pt modelId="{9E70719C-F673-7648-9E92-785E9273A4EC}" type="sibTrans" cxnId="{E7D22E37-56DA-8242-B6FF-77EBB3CBA9E5}">
      <dgm:prSet/>
      <dgm:spPr/>
      <dgm:t>
        <a:bodyPr/>
        <a:lstStyle/>
        <a:p>
          <a:endParaRPr lang="en-US"/>
        </a:p>
      </dgm:t>
    </dgm:pt>
    <dgm:pt modelId="{88A093C5-1797-E14E-99D0-3CCEC04C89C6}">
      <dgm:prSet/>
      <dgm:spPr/>
      <dgm:t>
        <a:bodyPr/>
        <a:lstStyle/>
        <a:p>
          <a:r>
            <a:rPr lang="en-US" dirty="0"/>
            <a:t>Believe in separating the model code from the service</a:t>
          </a:r>
        </a:p>
      </dgm:t>
    </dgm:pt>
    <dgm:pt modelId="{FCE813BE-9633-CD49-AD60-A0D46C43E6FE}" type="sibTrans" cxnId="{550FB501-05CD-C546-BEB4-36567834AAE5}">
      <dgm:prSet/>
      <dgm:spPr/>
      <dgm:t>
        <a:bodyPr/>
        <a:lstStyle/>
        <a:p>
          <a:endParaRPr lang="en-US"/>
        </a:p>
      </dgm:t>
    </dgm:pt>
    <dgm:pt modelId="{D7A84B21-2A9D-A345-A03C-6C1885262CFF}" type="parTrans" cxnId="{550FB501-05CD-C546-BEB4-36567834AAE5}">
      <dgm:prSet/>
      <dgm:spPr/>
      <dgm:t>
        <a:bodyPr/>
        <a:lstStyle/>
        <a:p>
          <a:endParaRPr lang="en-US"/>
        </a:p>
      </dgm:t>
    </dgm:pt>
    <dgm:pt modelId="{2684B1D8-F054-49A2-B644-9BCF871BE7B7}">
      <dgm:prSet/>
      <dgm:spPr/>
      <dgm:t>
        <a:bodyPr/>
        <a:lstStyle/>
        <a:p>
          <a:endParaRPr lang="en-US" dirty="0"/>
        </a:p>
      </dgm:t>
    </dgm:pt>
    <dgm:pt modelId="{4F24CE46-A961-4830-8DD9-AE6F7868ED3C}" type="parTrans" cxnId="{F04C25DE-A398-46A2-8258-A7F3593292B7}">
      <dgm:prSet/>
      <dgm:spPr/>
    </dgm:pt>
    <dgm:pt modelId="{9CCD49E0-DDFB-4587-A66D-705E716D8FA7}" type="sibTrans" cxnId="{F04C25DE-A398-46A2-8258-A7F3593292B7}">
      <dgm:prSet/>
      <dgm:spPr/>
    </dgm:pt>
    <dgm:pt modelId="{E7478B2C-0FD2-4477-8C5D-A02A850A33A2}">
      <dgm:prSet/>
      <dgm:spPr/>
      <dgm:t>
        <a:bodyPr/>
        <a:lstStyle/>
        <a:p>
          <a:r>
            <a:rPr lang="en-US" dirty="0"/>
            <a:t>See Irv’s talk on Tuesday at 9AM for a description of how this works</a:t>
          </a:r>
        </a:p>
      </dgm:t>
    </dgm:pt>
    <dgm:pt modelId="{B55FDFF8-8F1F-4ED5-8422-5B12024E129A}" type="parTrans" cxnId="{26AC511E-0E2B-4B02-9800-F94FE15B34CB}">
      <dgm:prSet/>
      <dgm:spPr/>
      <dgm:t>
        <a:bodyPr/>
        <a:lstStyle/>
        <a:p>
          <a:endParaRPr lang="en-US"/>
        </a:p>
      </dgm:t>
    </dgm:pt>
    <dgm:pt modelId="{4F4ABA3B-8A5B-4536-ACC5-AC3F2A7B9D87}" type="sibTrans" cxnId="{26AC511E-0E2B-4B02-9800-F94FE15B34CB}">
      <dgm:prSet/>
      <dgm:spPr/>
      <dgm:t>
        <a:bodyPr/>
        <a:lstStyle/>
        <a:p>
          <a:endParaRPr lang="en-US"/>
        </a:p>
      </dgm:t>
    </dgm:pt>
    <dgm:pt modelId="{2B026954-0E3B-7245-BB17-EDFDC6D08268}" type="pres">
      <dgm:prSet presAssocID="{85B7E665-524D-F544-B5F0-A09B2811CB6E}" presName="linear" presStyleCnt="0">
        <dgm:presLayoutVars>
          <dgm:animLvl val="lvl"/>
          <dgm:resizeHandles val="exact"/>
        </dgm:presLayoutVars>
      </dgm:prSet>
      <dgm:spPr/>
    </dgm:pt>
    <dgm:pt modelId="{68900A42-E89A-594B-8E56-156699674B03}" type="pres">
      <dgm:prSet presAssocID="{86F0CF3C-2545-C347-9408-ABFC76378AE6}" presName="parentText" presStyleLbl="node1" presStyleIdx="0" presStyleCnt="3" custLinFactNeighborX="0" custLinFactNeighborY="-2649">
        <dgm:presLayoutVars>
          <dgm:chMax val="0"/>
          <dgm:bulletEnabled val="1"/>
        </dgm:presLayoutVars>
      </dgm:prSet>
      <dgm:spPr/>
    </dgm:pt>
    <dgm:pt modelId="{F0CA56C3-BBF6-DC42-94B3-C6E9D7045A98}" type="pres">
      <dgm:prSet presAssocID="{86F0CF3C-2545-C347-9408-ABFC76378AE6}" presName="childText" presStyleLbl="revTx" presStyleIdx="0" presStyleCnt="2">
        <dgm:presLayoutVars>
          <dgm:bulletEnabled val="1"/>
        </dgm:presLayoutVars>
      </dgm:prSet>
      <dgm:spPr/>
    </dgm:pt>
    <dgm:pt modelId="{E54DD757-0D4E-D048-A193-D5600F383186}" type="pres">
      <dgm:prSet presAssocID="{DEDFC49A-5981-2740-A56E-888DA2A8CB41}" presName="parentText" presStyleLbl="node1" presStyleIdx="1" presStyleCnt="3">
        <dgm:presLayoutVars>
          <dgm:chMax val="0"/>
          <dgm:bulletEnabled val="1"/>
        </dgm:presLayoutVars>
      </dgm:prSet>
      <dgm:spPr/>
    </dgm:pt>
    <dgm:pt modelId="{8D4E7C9A-C0C0-D74C-85B8-E28AE5DCFE55}" type="pres">
      <dgm:prSet presAssocID="{DEDFC49A-5981-2740-A56E-888DA2A8CB41}" presName="childText" presStyleLbl="revTx" presStyleIdx="1" presStyleCnt="2">
        <dgm:presLayoutVars>
          <dgm:bulletEnabled val="1"/>
        </dgm:presLayoutVars>
      </dgm:prSet>
      <dgm:spPr/>
    </dgm:pt>
    <dgm:pt modelId="{79DE02E0-BA9E-4612-B53C-A98ABD43017F}" type="pres">
      <dgm:prSet presAssocID="{E7478B2C-0FD2-4477-8C5D-A02A850A33A2}" presName="parentText" presStyleLbl="node1" presStyleIdx="2" presStyleCnt="3" custLinFactNeighborY="-9748">
        <dgm:presLayoutVars>
          <dgm:chMax val="0"/>
          <dgm:bulletEnabled val="1"/>
        </dgm:presLayoutVars>
      </dgm:prSet>
      <dgm:spPr/>
    </dgm:pt>
  </dgm:ptLst>
  <dgm:cxnLst>
    <dgm:cxn modelId="{550FB501-05CD-C546-BEB4-36567834AAE5}" srcId="{DEDFC49A-5981-2740-A56E-888DA2A8CB41}" destId="{88A093C5-1797-E14E-99D0-3CCEC04C89C6}" srcOrd="1" destOrd="0" parTransId="{D7A84B21-2A9D-A345-A03C-6C1885262CFF}" sibTransId="{FCE813BE-9633-CD49-AD60-A0D46C43E6FE}"/>
    <dgm:cxn modelId="{26AC511E-0E2B-4B02-9800-F94FE15B34CB}" srcId="{85B7E665-524D-F544-B5F0-A09B2811CB6E}" destId="{E7478B2C-0FD2-4477-8C5D-A02A850A33A2}" srcOrd="2" destOrd="0" parTransId="{B55FDFF8-8F1F-4ED5-8422-5B12024E129A}" sibTransId="{4F4ABA3B-8A5B-4536-ACC5-AC3F2A7B9D87}"/>
    <dgm:cxn modelId="{E037D827-D727-2A4A-B8B1-9ACA7C411985}" srcId="{86F0CF3C-2545-C347-9408-ABFC76378AE6}" destId="{3F90CB12-CF84-4044-AEF9-5D96D6CF869D}" srcOrd="1" destOrd="0" parTransId="{57068C59-04A7-6D44-8743-0C6B046DA193}" sibTransId="{2B0390D6-6CF1-4846-92D4-4A3E427F216F}"/>
    <dgm:cxn modelId="{366CFD36-A7A9-4343-8425-7492DF36A4AE}" type="presOf" srcId="{D4BBD615-3D14-634D-AB8B-B0CD6E28D207}" destId="{8D4E7C9A-C0C0-D74C-85B8-E28AE5DCFE55}" srcOrd="0" destOrd="0" presId="urn:microsoft.com/office/officeart/2005/8/layout/vList2"/>
    <dgm:cxn modelId="{E7D22E37-56DA-8242-B6FF-77EBB3CBA9E5}" srcId="{DEDFC49A-5981-2740-A56E-888DA2A8CB41}" destId="{D4BBD615-3D14-634D-AB8B-B0CD6E28D207}" srcOrd="0" destOrd="0" parTransId="{20090CBC-EC70-724B-87C6-05F86FFC035E}" sibTransId="{9E70719C-F673-7648-9E92-785E9273A4EC}"/>
    <dgm:cxn modelId="{1370975E-3AF0-6B40-A77D-B5E35C4A40D0}" type="presOf" srcId="{3F90CB12-CF84-4044-AEF9-5D96D6CF869D}" destId="{F0CA56C3-BBF6-DC42-94B3-C6E9D7045A98}" srcOrd="0" destOrd="1" presId="urn:microsoft.com/office/officeart/2005/8/layout/vList2"/>
    <dgm:cxn modelId="{52C68363-2515-DF49-B707-D9B99C467604}" srcId="{DEDFC49A-5981-2740-A56E-888DA2A8CB41}" destId="{4EB6B1E7-2CC9-5D4C-99E4-4DD4131882E0}" srcOrd="3" destOrd="0" parTransId="{B6338B19-B8F8-784D-9FB3-2E369595FC76}" sibTransId="{318D5973-E196-B546-84D8-6FCC7644C456}"/>
    <dgm:cxn modelId="{A1D6C463-EA8D-4359-B8D1-0A65616FB0BD}" type="presOf" srcId="{2684B1D8-F054-49A2-B644-9BCF871BE7B7}" destId="{8D4E7C9A-C0C0-D74C-85B8-E28AE5DCFE55}" srcOrd="0" destOrd="4" presId="urn:microsoft.com/office/officeart/2005/8/layout/vList2"/>
    <dgm:cxn modelId="{3F8B566A-E4C7-F648-8426-6DE9CA6D461F}" type="presOf" srcId="{12FF8A5D-B4BE-2F48-B54A-A25CD3866F3E}" destId="{F0CA56C3-BBF6-DC42-94B3-C6E9D7045A98}" srcOrd="0" destOrd="2" presId="urn:microsoft.com/office/officeart/2005/8/layout/vList2"/>
    <dgm:cxn modelId="{FFA2B079-05EF-DF47-B7E8-4FF95C4B3FFB}" srcId="{85B7E665-524D-F544-B5F0-A09B2811CB6E}" destId="{86F0CF3C-2545-C347-9408-ABFC76378AE6}" srcOrd="0" destOrd="0" parTransId="{8A6FB08B-3E8A-764B-A3D4-E7F61E87987D}" sibTransId="{AE3D19B8-D40E-AA4D-8B18-7C6BB47BCE8B}"/>
    <dgm:cxn modelId="{502BD883-877A-7249-B92E-A875C456B07C}" srcId="{86F0CF3C-2545-C347-9408-ABFC76378AE6}" destId="{12FF8A5D-B4BE-2F48-B54A-A25CD3866F3E}" srcOrd="2" destOrd="0" parTransId="{BBAF666B-FA01-C549-AA15-331B4168150E}" sibTransId="{DC9E6ABE-76F9-C041-B272-56DEE1FB94BC}"/>
    <dgm:cxn modelId="{9E0DEE8B-E00B-1F4F-86AF-8C1455EA9885}" type="presOf" srcId="{DEDFC49A-5981-2740-A56E-888DA2A8CB41}" destId="{E54DD757-0D4E-D048-A193-D5600F383186}" srcOrd="0" destOrd="0" presId="urn:microsoft.com/office/officeart/2005/8/layout/vList2"/>
    <dgm:cxn modelId="{5FE19992-3D76-864E-92BA-ACFA94B11DE7}" type="presOf" srcId="{32C6D149-B259-2C42-9FF5-6ECE3B7FBAF7}" destId="{F0CA56C3-BBF6-DC42-94B3-C6E9D7045A98}" srcOrd="0" destOrd="0" presId="urn:microsoft.com/office/officeart/2005/8/layout/vList2"/>
    <dgm:cxn modelId="{2A80FA92-F88F-A64A-8D26-1D7ECC52208A}" type="presOf" srcId="{85B7E665-524D-F544-B5F0-A09B2811CB6E}" destId="{2B026954-0E3B-7245-BB17-EDFDC6D08268}" srcOrd="0" destOrd="0" presId="urn:microsoft.com/office/officeart/2005/8/layout/vList2"/>
    <dgm:cxn modelId="{B1F56493-C75D-1044-AEA9-B3D1024178D8}" srcId="{86F0CF3C-2545-C347-9408-ABFC76378AE6}" destId="{32C6D149-B259-2C42-9FF5-6ECE3B7FBAF7}" srcOrd="0" destOrd="0" parTransId="{5E1B67A4-02E4-EB43-8DC8-6BD4992B29D6}" sibTransId="{69371114-300F-6D41-8957-E7E92F150D01}"/>
    <dgm:cxn modelId="{DB699696-15D6-A648-BF5F-422091153E12}" type="presOf" srcId="{863564A7-CF33-1248-B1E1-3D82D7862CE0}" destId="{8D4E7C9A-C0C0-D74C-85B8-E28AE5DCFE55}" srcOrd="0" destOrd="2" presId="urn:microsoft.com/office/officeart/2005/8/layout/vList2"/>
    <dgm:cxn modelId="{8AFE2EB2-B8C2-5343-96BA-03EFB55907E8}" type="presOf" srcId="{86F0CF3C-2545-C347-9408-ABFC76378AE6}" destId="{68900A42-E89A-594B-8E56-156699674B03}" srcOrd="0" destOrd="0" presId="urn:microsoft.com/office/officeart/2005/8/layout/vList2"/>
    <dgm:cxn modelId="{08F612C9-E5BE-4B51-9C01-3B8561153624}" type="presOf" srcId="{E7478B2C-0FD2-4477-8C5D-A02A850A33A2}" destId="{79DE02E0-BA9E-4612-B53C-A98ABD43017F}" srcOrd="0" destOrd="0" presId="urn:microsoft.com/office/officeart/2005/8/layout/vList2"/>
    <dgm:cxn modelId="{64C9E6CC-27BD-3B40-A360-DE797E1CF930}" srcId="{85B7E665-524D-F544-B5F0-A09B2811CB6E}" destId="{DEDFC49A-5981-2740-A56E-888DA2A8CB41}" srcOrd="1" destOrd="0" parTransId="{DE3F7887-D859-864A-8542-8A2AC9B13A87}" sibTransId="{818735F4-A532-A947-B119-E0F3960B2679}"/>
    <dgm:cxn modelId="{EF9583DA-5F2B-034D-80A6-6B3280811714}" type="presOf" srcId="{4EB6B1E7-2CC9-5D4C-99E4-4DD4131882E0}" destId="{8D4E7C9A-C0C0-D74C-85B8-E28AE5DCFE55}" srcOrd="0" destOrd="3" presId="urn:microsoft.com/office/officeart/2005/8/layout/vList2"/>
    <dgm:cxn modelId="{F04C25DE-A398-46A2-8258-A7F3593292B7}" srcId="{DEDFC49A-5981-2740-A56E-888DA2A8CB41}" destId="{2684B1D8-F054-49A2-B644-9BCF871BE7B7}" srcOrd="4" destOrd="0" parTransId="{4F24CE46-A961-4830-8DD9-AE6F7868ED3C}" sibTransId="{9CCD49E0-DDFB-4587-A66D-705E716D8FA7}"/>
    <dgm:cxn modelId="{8E0DDBE9-E551-614C-982B-D43B034807CB}" srcId="{DEDFC49A-5981-2740-A56E-888DA2A8CB41}" destId="{863564A7-CF33-1248-B1E1-3D82D7862CE0}" srcOrd="2" destOrd="0" parTransId="{77169B62-4613-4E45-B2AE-EA8A75AF46D2}" sibTransId="{3D44D935-BEA4-B547-9A40-90C5D17FC5C1}"/>
    <dgm:cxn modelId="{AAA053F7-3A00-654A-A1BD-2AEE1C1F3463}" type="presOf" srcId="{88A093C5-1797-E14E-99D0-3CCEC04C89C6}" destId="{8D4E7C9A-C0C0-D74C-85B8-E28AE5DCFE55}" srcOrd="0" destOrd="1" presId="urn:microsoft.com/office/officeart/2005/8/layout/vList2"/>
    <dgm:cxn modelId="{BD43D9DD-966E-E64A-9E5A-132EFB8A7D6D}" type="presParOf" srcId="{2B026954-0E3B-7245-BB17-EDFDC6D08268}" destId="{68900A42-E89A-594B-8E56-156699674B03}" srcOrd="0" destOrd="0" presId="urn:microsoft.com/office/officeart/2005/8/layout/vList2"/>
    <dgm:cxn modelId="{B7CE4914-EE48-3F48-81D3-A9399B6054AE}" type="presParOf" srcId="{2B026954-0E3B-7245-BB17-EDFDC6D08268}" destId="{F0CA56C3-BBF6-DC42-94B3-C6E9D7045A98}" srcOrd="1" destOrd="0" presId="urn:microsoft.com/office/officeart/2005/8/layout/vList2"/>
    <dgm:cxn modelId="{A4C5F9CB-4CB5-9246-BC22-B29C357A2BE7}" type="presParOf" srcId="{2B026954-0E3B-7245-BB17-EDFDC6D08268}" destId="{E54DD757-0D4E-D048-A193-D5600F383186}" srcOrd="2" destOrd="0" presId="urn:microsoft.com/office/officeart/2005/8/layout/vList2"/>
    <dgm:cxn modelId="{EB85B950-5EC2-CF4D-BB53-30A786DDA53F}" type="presParOf" srcId="{2B026954-0E3B-7245-BB17-EDFDC6D08268}" destId="{8D4E7C9A-C0C0-D74C-85B8-E28AE5DCFE55}" srcOrd="3" destOrd="0" presId="urn:microsoft.com/office/officeart/2005/8/layout/vList2"/>
    <dgm:cxn modelId="{33E9E6AF-B73D-448B-8C91-7C559B951176}" type="presParOf" srcId="{2B026954-0E3B-7245-BB17-EDFDC6D08268}" destId="{79DE02E0-BA9E-4612-B53C-A98ABD43017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80379"/>
          <a:ext cx="6196011"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rtl="0">
            <a:lnSpc>
              <a:spcPct val="90000"/>
            </a:lnSpc>
            <a:spcBef>
              <a:spcPct val="0"/>
            </a:spcBef>
            <a:spcAft>
              <a:spcPct val="35000"/>
            </a:spcAft>
            <a:buNone/>
          </a:pPr>
          <a:r>
            <a:rPr lang="en-US" sz="3300" kern="1200"/>
            <a:t>1. </a:t>
          </a:r>
          <a:r>
            <a:rPr lang="en-US" sz="3300" kern="1200">
              <a:latin typeface="Calibri" panose="020F0502020204030204"/>
            </a:rPr>
            <a:t>Determine Requirements</a:t>
          </a:r>
          <a:endParaRPr lang="en-US" sz="3300" kern="1200"/>
        </a:p>
      </dsp:txBody>
      <dsp:txXfrm>
        <a:off x="63994" y="144373"/>
        <a:ext cx="6068023" cy="1182942"/>
      </dsp:txXfrm>
    </dsp:sp>
    <dsp:sp modelId="{65F17CA3-4C50-FE4C-9338-E0A97181F6F8}">
      <dsp:nvSpPr>
        <dsp:cNvPr id="0" name=""/>
        <dsp:cNvSpPr/>
      </dsp:nvSpPr>
      <dsp:spPr>
        <a:xfrm>
          <a:off x="0" y="1486349"/>
          <a:ext cx="6196011"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2. Develop Optimization Solution</a:t>
          </a:r>
        </a:p>
      </dsp:txBody>
      <dsp:txXfrm>
        <a:off x="63994" y="1550343"/>
        <a:ext cx="6068023" cy="1182942"/>
      </dsp:txXfrm>
    </dsp:sp>
    <dsp:sp modelId="{4347F029-D96C-9345-91BC-16973C9B21B4}">
      <dsp:nvSpPr>
        <dsp:cNvPr id="0" name=""/>
        <dsp:cNvSpPr/>
      </dsp:nvSpPr>
      <dsp:spPr>
        <a:xfrm>
          <a:off x="0" y="2892320"/>
          <a:ext cx="6196011"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3. Deploy Solution</a:t>
          </a:r>
        </a:p>
      </dsp:txBody>
      <dsp:txXfrm>
        <a:off x="63994" y="2956314"/>
        <a:ext cx="6068023" cy="1182942"/>
      </dsp:txXfrm>
    </dsp:sp>
    <dsp:sp modelId="{672FCC19-D1CA-7144-B3B6-C64FFABE242C}">
      <dsp:nvSpPr>
        <dsp:cNvPr id="0" name=""/>
        <dsp:cNvSpPr/>
      </dsp:nvSpPr>
      <dsp:spPr>
        <a:xfrm>
          <a:off x="0" y="4298290"/>
          <a:ext cx="6196011" cy="131093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4. Work with Clients to Ensure Adoption of Solution</a:t>
          </a:r>
        </a:p>
      </dsp:txBody>
      <dsp:txXfrm>
        <a:off x="63994" y="4362284"/>
        <a:ext cx="6068023" cy="1182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31C42-7990-2447-B6EE-0571B7D5F83A}">
      <dsp:nvSpPr>
        <dsp:cNvPr id="0" name=""/>
        <dsp:cNvSpPr/>
      </dsp:nvSpPr>
      <dsp:spPr>
        <a:xfrm>
          <a:off x="0" y="299930"/>
          <a:ext cx="5562600" cy="1411199"/>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720" tIns="291592" rIns="43172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Meet with users to understand the decisions they are making, why they’re making the decisions in this way, and how frequently they make decisions</a:t>
          </a:r>
        </a:p>
        <a:p>
          <a:pPr marL="114300" lvl="1" indent="-114300" algn="l" defTabSz="622300">
            <a:lnSpc>
              <a:spcPct val="90000"/>
            </a:lnSpc>
            <a:spcBef>
              <a:spcPct val="0"/>
            </a:spcBef>
            <a:spcAft>
              <a:spcPct val="15000"/>
            </a:spcAft>
            <a:buChar char="•"/>
          </a:pPr>
          <a:r>
            <a:rPr lang="en-US" sz="1400" kern="1200" dirty="0"/>
            <a:t>This helps the team understand the business processes and determine the needs of the users</a:t>
          </a:r>
        </a:p>
      </dsp:txBody>
      <dsp:txXfrm>
        <a:off x="0" y="299930"/>
        <a:ext cx="5562600" cy="1411199"/>
      </dsp:txXfrm>
    </dsp:sp>
    <dsp:sp modelId="{A5E31A21-4A05-0048-A78A-04790A828E47}">
      <dsp:nvSpPr>
        <dsp:cNvPr id="0" name=""/>
        <dsp:cNvSpPr/>
      </dsp:nvSpPr>
      <dsp:spPr>
        <a:xfrm>
          <a:off x="278130" y="93290"/>
          <a:ext cx="3893820" cy="41327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7177" tIns="0" rIns="147177" bIns="0" numCol="1" spcCol="1270" anchor="ctr" anchorCtr="0">
          <a:noAutofit/>
        </a:bodyPr>
        <a:lstStyle/>
        <a:p>
          <a:pPr marL="0" lvl="0" indent="0" algn="l" defTabSz="622300">
            <a:lnSpc>
              <a:spcPct val="90000"/>
            </a:lnSpc>
            <a:spcBef>
              <a:spcPct val="0"/>
            </a:spcBef>
            <a:spcAft>
              <a:spcPct val="35000"/>
            </a:spcAft>
            <a:buNone/>
          </a:pPr>
          <a:r>
            <a:rPr lang="en-US" sz="1400" kern="1200" dirty="0"/>
            <a:t>Interview Business Users</a:t>
          </a:r>
        </a:p>
      </dsp:txBody>
      <dsp:txXfrm>
        <a:off x="298305" y="113465"/>
        <a:ext cx="3853470" cy="372929"/>
      </dsp:txXfrm>
    </dsp:sp>
    <dsp:sp modelId="{509748B4-188F-6947-9FFD-55BDFDF060E7}">
      <dsp:nvSpPr>
        <dsp:cNvPr id="0" name=""/>
        <dsp:cNvSpPr/>
      </dsp:nvSpPr>
      <dsp:spPr>
        <a:xfrm>
          <a:off x="0" y="1993370"/>
          <a:ext cx="5562600" cy="1212749"/>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720" tIns="291592" rIns="431720" bIns="99568" numCol="1" spcCol="1270" anchor="t" anchorCtr="0">
          <a:noAutofit/>
        </a:bodyPr>
        <a:lstStyle/>
        <a:p>
          <a:pPr marL="114300" lvl="1" indent="-114300" algn="l" defTabSz="622300" rtl="0">
            <a:lnSpc>
              <a:spcPct val="90000"/>
            </a:lnSpc>
            <a:spcBef>
              <a:spcPct val="0"/>
            </a:spcBef>
            <a:spcAft>
              <a:spcPct val="15000"/>
            </a:spcAft>
            <a:buChar char="•"/>
          </a:pPr>
          <a:r>
            <a:rPr lang="en-US" sz="1400" kern="1200"/>
            <a:t>Take the information gathered during the interviews and work with </a:t>
          </a:r>
          <a:r>
            <a:rPr lang="en-US" sz="1400" kern="1200">
              <a:latin typeface="Calibri" panose="020F0502020204030204"/>
            </a:rPr>
            <a:t>stakeholders</a:t>
          </a:r>
          <a:r>
            <a:rPr lang="en-US" sz="1400" kern="1200"/>
            <a:t> to</a:t>
          </a:r>
          <a:r>
            <a:rPr lang="en-US" sz="1400" kern="1200">
              <a:latin typeface="Calibri" panose="020F0502020204030204"/>
            </a:rPr>
            <a:t> determine the</a:t>
          </a:r>
          <a:r>
            <a:rPr lang="en-US" sz="1400" kern="1200"/>
            <a:t> business requirements</a:t>
          </a:r>
        </a:p>
        <a:p>
          <a:pPr marL="114300" lvl="1" indent="-114300" algn="l" defTabSz="622300">
            <a:lnSpc>
              <a:spcPct val="90000"/>
            </a:lnSpc>
            <a:spcBef>
              <a:spcPct val="0"/>
            </a:spcBef>
            <a:spcAft>
              <a:spcPct val="15000"/>
            </a:spcAft>
            <a:buChar char="•"/>
          </a:pPr>
          <a:r>
            <a:rPr lang="en-US" sz="1400" kern="1200" dirty="0"/>
            <a:t>Review those requirements with the users and </a:t>
          </a:r>
          <a:r>
            <a:rPr lang="en-US" sz="1400" kern="1200" dirty="0">
              <a:latin typeface="Calibri" panose="020F0502020204030204"/>
            </a:rPr>
            <a:t>stakeholders</a:t>
          </a:r>
          <a:r>
            <a:rPr lang="en-US" sz="1400" kern="1200" dirty="0"/>
            <a:t> to build consensus</a:t>
          </a:r>
        </a:p>
      </dsp:txBody>
      <dsp:txXfrm>
        <a:off x="0" y="1993370"/>
        <a:ext cx="5562600" cy="1212749"/>
      </dsp:txXfrm>
    </dsp:sp>
    <dsp:sp modelId="{D203EA58-9211-7146-AA38-C565A2DA97B1}">
      <dsp:nvSpPr>
        <dsp:cNvPr id="0" name=""/>
        <dsp:cNvSpPr/>
      </dsp:nvSpPr>
      <dsp:spPr>
        <a:xfrm>
          <a:off x="278130" y="1786730"/>
          <a:ext cx="3893820" cy="41327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7177" tIns="0" rIns="147177" bIns="0" numCol="1" spcCol="1270" anchor="ctr" anchorCtr="0">
          <a:noAutofit/>
        </a:bodyPr>
        <a:lstStyle/>
        <a:p>
          <a:pPr marL="0" lvl="0" indent="0" algn="l" defTabSz="622300">
            <a:lnSpc>
              <a:spcPct val="90000"/>
            </a:lnSpc>
            <a:spcBef>
              <a:spcPct val="0"/>
            </a:spcBef>
            <a:spcAft>
              <a:spcPct val="35000"/>
            </a:spcAft>
            <a:buNone/>
          </a:pPr>
          <a:r>
            <a:rPr lang="en-US" sz="1400" kern="1200" dirty="0"/>
            <a:t>Development Business Requirements</a:t>
          </a:r>
        </a:p>
      </dsp:txBody>
      <dsp:txXfrm>
        <a:off x="298305" y="1806905"/>
        <a:ext cx="3853470" cy="372929"/>
      </dsp:txXfrm>
    </dsp:sp>
    <dsp:sp modelId="{3F9A1E9B-8886-BA49-AC4B-10ED0E501724}">
      <dsp:nvSpPr>
        <dsp:cNvPr id="0" name=""/>
        <dsp:cNvSpPr/>
      </dsp:nvSpPr>
      <dsp:spPr>
        <a:xfrm>
          <a:off x="0" y="3488360"/>
          <a:ext cx="5562600" cy="16317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720" tIns="291592" rIns="43172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Take the business requirements and convert them to technical requirements</a:t>
          </a:r>
        </a:p>
        <a:p>
          <a:pPr marL="114300" lvl="1" indent="-114300" algn="l" defTabSz="622300" rtl="0">
            <a:lnSpc>
              <a:spcPct val="90000"/>
            </a:lnSpc>
            <a:spcBef>
              <a:spcPct val="0"/>
            </a:spcBef>
            <a:spcAft>
              <a:spcPct val="15000"/>
            </a:spcAft>
            <a:buChar char="•"/>
          </a:pPr>
          <a:r>
            <a:rPr lang="en-US" sz="1400" kern="1200" dirty="0"/>
            <a:t>Review the technical requirements with the IT stake holders to ensure </a:t>
          </a:r>
          <a:r>
            <a:rPr lang="en-US" sz="1400" kern="1200" dirty="0">
              <a:latin typeface="Calibri" panose="020F0502020204030204"/>
            </a:rPr>
            <a:t>that the proposed solution meets IT requirements</a:t>
          </a:r>
          <a:endParaRPr lang="en-US" sz="1400" kern="1200" dirty="0"/>
        </a:p>
        <a:p>
          <a:pPr marL="114300" lvl="1" indent="-114300" algn="l" defTabSz="622300" rtl="0">
            <a:lnSpc>
              <a:spcPct val="90000"/>
            </a:lnSpc>
            <a:spcBef>
              <a:spcPct val="0"/>
            </a:spcBef>
            <a:spcAft>
              <a:spcPct val="15000"/>
            </a:spcAft>
            <a:buChar char="•"/>
          </a:pPr>
          <a:r>
            <a:rPr lang="en-US" sz="1400" kern="1200" dirty="0"/>
            <a:t>Use those technical requirements to determine data needs and gaps</a:t>
          </a:r>
        </a:p>
      </dsp:txBody>
      <dsp:txXfrm>
        <a:off x="0" y="3488360"/>
        <a:ext cx="5562600" cy="1631700"/>
      </dsp:txXfrm>
    </dsp:sp>
    <dsp:sp modelId="{7FD0C7E4-77F8-D346-ADF3-C89096B18602}">
      <dsp:nvSpPr>
        <dsp:cNvPr id="0" name=""/>
        <dsp:cNvSpPr/>
      </dsp:nvSpPr>
      <dsp:spPr>
        <a:xfrm>
          <a:off x="278130" y="3281720"/>
          <a:ext cx="3893820" cy="413279"/>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7177" tIns="0" rIns="147177" bIns="0" numCol="1" spcCol="1270" anchor="ctr" anchorCtr="0">
          <a:noAutofit/>
        </a:bodyPr>
        <a:lstStyle/>
        <a:p>
          <a:pPr marL="0" lvl="0" indent="0" algn="l" defTabSz="622300">
            <a:lnSpc>
              <a:spcPct val="90000"/>
            </a:lnSpc>
            <a:spcBef>
              <a:spcPct val="0"/>
            </a:spcBef>
            <a:spcAft>
              <a:spcPct val="35000"/>
            </a:spcAft>
            <a:buNone/>
          </a:pPr>
          <a:r>
            <a:rPr lang="en-US" sz="1400" kern="1200" dirty="0"/>
            <a:t>Deliver Technical Requirements</a:t>
          </a:r>
        </a:p>
      </dsp:txBody>
      <dsp:txXfrm>
        <a:off x="298305" y="3301895"/>
        <a:ext cx="3853470" cy="3729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has a maximum length of time they can actively work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group has a minimum and a maximum number of tasks in 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 goal is to minimize the total cost of processing all the tasks</a:t>
          </a:r>
        </a:p>
      </dsp:txBody>
      <dsp:txXfrm>
        <a:off x="5580905" y="3243776"/>
        <a:ext cx="2316509" cy="13899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has a maximum length of time they can actively work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group has a minimum and a maximum number of </a:t>
          </a:r>
          <a:r>
            <a:rPr lang="en-US" sz="1900" kern="1200"/>
            <a:t>tasks in </a:t>
          </a:r>
          <a:r>
            <a:rPr lang="en-US" sz="1900" kern="1200" dirty="0"/>
            <a:t>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 goal is to minimize the total cost of processing all the tasks</a:t>
          </a:r>
        </a:p>
      </dsp:txBody>
      <dsp:txXfrm>
        <a:off x="5580905" y="3243776"/>
        <a:ext cx="2316509" cy="13899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0A42-E89A-594B-8E56-156699674B03}">
      <dsp:nvSpPr>
        <dsp:cNvPr id="0" name=""/>
        <dsp:cNvSpPr/>
      </dsp:nvSpPr>
      <dsp:spPr>
        <a:xfrm>
          <a:off x="0" y="510"/>
          <a:ext cx="9987375" cy="479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For complicated models, often start with a prototype in a </a:t>
          </a:r>
          <a:r>
            <a:rPr lang="en-US" sz="2000" kern="1200" dirty="0" err="1"/>
            <a:t>Jupyter</a:t>
          </a:r>
          <a:r>
            <a:rPr lang="en-US" sz="2000" kern="1200" dirty="0"/>
            <a:t> Notebook</a:t>
          </a:r>
        </a:p>
      </dsp:txBody>
      <dsp:txXfrm>
        <a:off x="23417" y="23927"/>
        <a:ext cx="9940541" cy="432866"/>
      </dsp:txXfrm>
    </dsp:sp>
    <dsp:sp modelId="{F0CA56C3-BBF6-DC42-94B3-C6E9D7045A98}">
      <dsp:nvSpPr>
        <dsp:cNvPr id="0" name=""/>
        <dsp:cNvSpPr/>
      </dsp:nvSpPr>
      <dsp:spPr>
        <a:xfrm>
          <a:off x="0" y="508175"/>
          <a:ext cx="9987375"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This allows for rapid testing to ensure that the model is built correctly</a:t>
          </a:r>
          <a:endParaRPr lang="en-US" sz="1600" kern="1200" dirty="0"/>
        </a:p>
        <a:p>
          <a:pPr marL="171450" lvl="1" indent="-171450" algn="l" defTabSz="711200">
            <a:lnSpc>
              <a:spcPct val="90000"/>
            </a:lnSpc>
            <a:spcBef>
              <a:spcPct val="0"/>
            </a:spcBef>
            <a:spcAft>
              <a:spcPct val="20000"/>
            </a:spcAft>
            <a:buChar char="•"/>
          </a:pPr>
          <a:r>
            <a:rPr lang="en-US" sz="1600" kern="1200" dirty="0"/>
            <a:t>Then we can take the prototype and convert it into a class object that can be integrated into whatever system we’re building</a:t>
          </a:r>
        </a:p>
        <a:p>
          <a:pPr marL="171450" lvl="1" indent="-171450" algn="l" defTabSz="711200">
            <a:lnSpc>
              <a:spcPct val="90000"/>
            </a:lnSpc>
            <a:spcBef>
              <a:spcPct val="0"/>
            </a:spcBef>
            <a:spcAft>
              <a:spcPct val="20000"/>
            </a:spcAft>
            <a:buChar char="•"/>
          </a:pPr>
          <a:r>
            <a:rPr lang="en-US" sz="1600" kern="1200"/>
            <a:t>Add a single constraint at a time, continuously testing the model</a:t>
          </a:r>
          <a:endParaRPr lang="en-US" sz="1600" kern="1200" dirty="0"/>
        </a:p>
      </dsp:txBody>
      <dsp:txXfrm>
        <a:off x="0" y="508175"/>
        <a:ext cx="9987375" cy="1055700"/>
      </dsp:txXfrm>
    </dsp:sp>
    <dsp:sp modelId="{E54DD757-0D4E-D048-A193-D5600F383186}">
      <dsp:nvSpPr>
        <dsp:cNvPr id="0" name=""/>
        <dsp:cNvSpPr/>
      </dsp:nvSpPr>
      <dsp:spPr>
        <a:xfrm>
          <a:off x="0" y="1563875"/>
          <a:ext cx="9987375" cy="479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Often, we use a RESTful service endpoint that receives data for an instance of the model</a:t>
          </a:r>
        </a:p>
      </dsp:txBody>
      <dsp:txXfrm>
        <a:off x="23417" y="1587292"/>
        <a:ext cx="9940541" cy="432866"/>
      </dsp:txXfrm>
    </dsp:sp>
    <dsp:sp modelId="{8D4E7C9A-C0C0-D74C-85B8-E28AE5DCFE55}">
      <dsp:nvSpPr>
        <dsp:cNvPr id="0" name=""/>
        <dsp:cNvSpPr/>
      </dsp:nvSpPr>
      <dsp:spPr>
        <a:xfrm>
          <a:off x="0" y="2043575"/>
          <a:ext cx="9987375"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This is a wrapper that takes data in and passes that data to the model code</a:t>
          </a:r>
        </a:p>
        <a:p>
          <a:pPr marL="171450" lvl="1" indent="-171450" algn="l" defTabSz="711200">
            <a:lnSpc>
              <a:spcPct val="90000"/>
            </a:lnSpc>
            <a:spcBef>
              <a:spcPct val="0"/>
            </a:spcBef>
            <a:spcAft>
              <a:spcPct val="20000"/>
            </a:spcAft>
            <a:buChar char="•"/>
          </a:pPr>
          <a:r>
            <a:rPr lang="en-US" sz="1600" kern="1200" dirty="0"/>
            <a:t>Believe in separating the model code from the service</a:t>
          </a:r>
        </a:p>
        <a:p>
          <a:pPr marL="171450" lvl="1" indent="-171450" algn="l" defTabSz="711200">
            <a:lnSpc>
              <a:spcPct val="90000"/>
            </a:lnSpc>
            <a:spcBef>
              <a:spcPct val="0"/>
            </a:spcBef>
            <a:spcAft>
              <a:spcPct val="20000"/>
            </a:spcAft>
            <a:buChar char="•"/>
          </a:pPr>
          <a:r>
            <a:rPr lang="en-US" sz="1600" kern="1200" dirty="0"/>
            <a:t>Model can be created and tested without the service</a:t>
          </a:r>
        </a:p>
        <a:p>
          <a:pPr marL="171450" lvl="1" indent="-171450" algn="l" defTabSz="711200">
            <a:lnSpc>
              <a:spcPct val="90000"/>
            </a:lnSpc>
            <a:spcBef>
              <a:spcPct val="0"/>
            </a:spcBef>
            <a:spcAft>
              <a:spcPct val="20000"/>
            </a:spcAft>
            <a:buChar char="•"/>
          </a:pPr>
          <a:r>
            <a:rPr lang="en-US" sz="1600" kern="1200" dirty="0"/>
            <a:t>Allows for more parallel development</a:t>
          </a:r>
        </a:p>
        <a:p>
          <a:pPr marL="171450" lvl="1" indent="-171450" algn="l" defTabSz="711200">
            <a:lnSpc>
              <a:spcPct val="90000"/>
            </a:lnSpc>
            <a:spcBef>
              <a:spcPct val="0"/>
            </a:spcBef>
            <a:spcAft>
              <a:spcPct val="20000"/>
            </a:spcAft>
            <a:buChar char="•"/>
          </a:pPr>
          <a:endParaRPr lang="en-US" sz="1600" kern="1200" dirty="0"/>
        </a:p>
      </dsp:txBody>
      <dsp:txXfrm>
        <a:off x="0" y="2043575"/>
        <a:ext cx="9987375" cy="1366200"/>
      </dsp:txXfrm>
    </dsp:sp>
    <dsp:sp modelId="{79DE02E0-BA9E-4612-B53C-A98ABD43017F}">
      <dsp:nvSpPr>
        <dsp:cNvPr id="0" name=""/>
        <dsp:cNvSpPr/>
      </dsp:nvSpPr>
      <dsp:spPr>
        <a:xfrm>
          <a:off x="0" y="3276598"/>
          <a:ext cx="9987375" cy="479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See Irv’s talk on Tuesday at 9AM for a description of how this works</a:t>
          </a:r>
        </a:p>
      </dsp:txBody>
      <dsp:txXfrm>
        <a:off x="23417" y="3300015"/>
        <a:ext cx="9940541" cy="4328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4/16/23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4/16/23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14180E-0B65-3D4E-9614-2D2CB44395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8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17</a:t>
            </a:fld>
            <a:endParaRPr lang="en-US"/>
          </a:p>
        </p:txBody>
      </p:sp>
    </p:spTree>
    <p:extLst>
      <p:ext uri="{BB962C8B-B14F-4D97-AF65-F5344CB8AC3E}">
        <p14:creationId xmlns:p14="http://schemas.microsoft.com/office/powerpoint/2010/main" val="18066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57</a:t>
            </a:fld>
            <a:endParaRPr lang="en-US"/>
          </a:p>
        </p:txBody>
      </p:sp>
    </p:spTree>
    <p:extLst>
      <p:ext uri="{BB962C8B-B14F-4D97-AF65-F5344CB8AC3E}">
        <p14:creationId xmlns:p14="http://schemas.microsoft.com/office/powerpoint/2010/main" val="708099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1588" y="5638800"/>
            <a:ext cx="12188825" cy="1219200"/>
          </a:xfrm>
          <a:prstGeom prst="rect">
            <a:avLst/>
          </a:prstGeom>
          <a:solidFill>
            <a:srgbClr val="7BBB9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rgbClr val="4A9F7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428669" y="1600200"/>
            <a:ext cx="9533143" cy="2680127"/>
          </a:xfrm>
        </p:spPr>
        <p:txBody>
          <a:bodyPr>
            <a:noAutofit/>
          </a:bodyPr>
          <a:lstStyle>
            <a:lvl1pPr>
              <a:defRPr sz="5400" b="0" i="0">
                <a:latin typeface="Calibri" panose="020F0502020204030204" pitchFamily="34" charset="0"/>
                <a:cs typeface="Calibri" panose="020F0502020204030204" pitchFamily="34" charset="0"/>
              </a:defRPr>
            </a:lvl1pPr>
          </a:lstStyle>
          <a:p>
            <a:r>
              <a:rPr lang="en-US"/>
              <a:t>Click to edit Master title style</a:t>
            </a:r>
            <a:endParaRPr/>
          </a:p>
        </p:txBody>
      </p:sp>
      <p:sp>
        <p:nvSpPr>
          <p:cNvPr id="3" name="Subtitle 2"/>
          <p:cNvSpPr>
            <a:spLocks noGrp="1"/>
          </p:cNvSpPr>
          <p:nvPr>
            <p:ph type="subTitle" idx="1"/>
          </p:nvPr>
        </p:nvSpPr>
        <p:spPr>
          <a:xfrm>
            <a:off x="2428669" y="4344915"/>
            <a:ext cx="9533142" cy="1116085"/>
          </a:xfrm>
        </p:spPr>
        <p:txBody>
          <a:bodyPr>
            <a:normAutofit/>
          </a:bodyPr>
          <a:lstStyle>
            <a:lvl1pPr marL="0" indent="0" algn="l">
              <a:spcBef>
                <a:spcPts val="0"/>
              </a:spcBef>
              <a:buNone/>
              <a:defRPr sz="3200" b="0" i="0">
                <a:solidFill>
                  <a:schemeClr val="tx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2023-04-16</a:t>
            </a:r>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Copyright © Princeton Consultants 2023 (V1.0)</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2050" name="Picture 2">
            <a:extLst>
              <a:ext uri="{FF2B5EF4-FFF2-40B4-BE49-F238E27FC236}">
                <a16:creationId xmlns:a16="http://schemas.microsoft.com/office/drawing/2014/main" id="{777C9C88-C8E3-4092-AC6C-79E22B0D3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88" y="6034088"/>
            <a:ext cx="11620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434BC0D-1354-4D94-B8F1-ADB5EBE728C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4431" y="202252"/>
            <a:ext cx="6425620" cy="78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2023-04-16</a:t>
            </a:r>
            <a:endParaRPr/>
          </a:p>
        </p:txBody>
      </p:sp>
      <p:sp>
        <p:nvSpPr>
          <p:cNvPr id="5" name="Footer Placeholder 4"/>
          <p:cNvSpPr>
            <a:spLocks noGrp="1"/>
          </p:cNvSpPr>
          <p:nvPr>
            <p:ph type="ftr" sz="quarter" idx="11"/>
          </p:nvPr>
        </p:nvSpPr>
        <p:spPr/>
        <p:txBody>
          <a:bodyPr/>
          <a:lstStyle/>
          <a:p>
            <a:r>
              <a:rPr lang="en-US"/>
              <a:t>Copyright © Princeton Consultants 2023 (V1.0)</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rgbClr val="4A9F7B">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2023-04-16</a:t>
            </a:r>
            <a:endParaRPr/>
          </a:p>
        </p:txBody>
      </p:sp>
      <p:sp>
        <p:nvSpPr>
          <p:cNvPr id="5" name="Footer Placeholder 4"/>
          <p:cNvSpPr>
            <a:spLocks noGrp="1"/>
          </p:cNvSpPr>
          <p:nvPr>
            <p:ph type="ftr" sz="quarter" idx="11"/>
          </p:nvPr>
        </p:nvSpPr>
        <p:spPr/>
        <p:txBody>
          <a:bodyPr/>
          <a:lstStyle/>
          <a:p>
            <a:r>
              <a:rPr lang="en-US"/>
              <a:t>Copyright © Princeton Consultants 2023 (V1.0)</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Title Slide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942E-69E0-4D63-811D-7D59D74DCC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0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2pPr>
              <a:lnSpc>
                <a:spcPct val="100000"/>
              </a:lnSpc>
              <a:defRPr/>
            </a:lvl2pPr>
            <a:lvl3pPr>
              <a:lnSpc>
                <a:spcPct val="100000"/>
              </a:lnSpc>
              <a:defRPr/>
            </a:lvl3pPr>
            <a:lvl4pPr>
              <a:lnSpc>
                <a:spcPct val="100000"/>
              </a:lnSpc>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2023-04-16</a:t>
            </a:r>
            <a:endParaRPr/>
          </a:p>
        </p:txBody>
      </p:sp>
      <p:sp>
        <p:nvSpPr>
          <p:cNvPr id="5" name="Footer Placeholder 4"/>
          <p:cNvSpPr>
            <a:spLocks noGrp="1"/>
          </p:cNvSpPr>
          <p:nvPr>
            <p:ph type="ftr" sz="quarter" idx="11"/>
          </p:nvPr>
        </p:nvSpPr>
        <p:spPr/>
        <p:txBody>
          <a:bodyPr/>
          <a:lstStyle/>
          <a:p>
            <a:r>
              <a:rPr lang="en-US"/>
              <a:t>Copyright © Princeton Consultants 2023 (V1.0)</a:t>
            </a:r>
            <a:endParaRPr/>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2023-04-16</a:t>
            </a:r>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a:t>Copyright © Princeton Consultants 2023 (V1.0)</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3074" name="Picture 2">
            <a:extLst>
              <a:ext uri="{FF2B5EF4-FFF2-40B4-BE49-F238E27FC236}">
                <a16:creationId xmlns:a16="http://schemas.microsoft.com/office/drawing/2014/main" id="{165B05E6-FFC1-4BC7-A848-CC3A447B77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57" y="5995987"/>
            <a:ext cx="116205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2023-04-16</a:t>
            </a:r>
            <a:endParaRPr/>
          </a:p>
        </p:txBody>
      </p:sp>
      <p:sp>
        <p:nvSpPr>
          <p:cNvPr id="6" name="Footer Placeholder 5"/>
          <p:cNvSpPr>
            <a:spLocks noGrp="1"/>
          </p:cNvSpPr>
          <p:nvPr>
            <p:ph type="ftr" sz="quarter" idx="11"/>
          </p:nvPr>
        </p:nvSpPr>
        <p:spPr/>
        <p:txBody>
          <a:bodyPr/>
          <a:lstStyle/>
          <a:p>
            <a:r>
              <a:rPr lang="en-US"/>
              <a:t>Copyright © Princeton Consultants 2023 (V1.0)</a:t>
            </a:r>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2023-04-16</a:t>
            </a:r>
            <a:endParaRPr/>
          </a:p>
        </p:txBody>
      </p:sp>
      <p:sp>
        <p:nvSpPr>
          <p:cNvPr id="8" name="Footer Placeholder 7"/>
          <p:cNvSpPr>
            <a:spLocks noGrp="1"/>
          </p:cNvSpPr>
          <p:nvPr>
            <p:ph type="ftr" sz="quarter" idx="11"/>
          </p:nvPr>
        </p:nvSpPr>
        <p:spPr/>
        <p:txBody>
          <a:bodyPr/>
          <a:lstStyle/>
          <a:p>
            <a:r>
              <a:rPr lang="en-US"/>
              <a:t>Copyright © Princeton Consultants 2023 (V1.0)</a:t>
            </a:r>
            <a:endParaRPr/>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r>
              <a:rPr lang="en-US"/>
              <a:t>2023-04-16</a:t>
            </a:r>
            <a:endParaRPr/>
          </a:p>
        </p:txBody>
      </p:sp>
      <p:sp>
        <p:nvSpPr>
          <p:cNvPr id="4" name="Footer Placeholder 3"/>
          <p:cNvSpPr>
            <a:spLocks noGrp="1"/>
          </p:cNvSpPr>
          <p:nvPr>
            <p:ph type="ftr" sz="quarter" idx="11"/>
          </p:nvPr>
        </p:nvSpPr>
        <p:spPr/>
        <p:txBody>
          <a:bodyPr/>
          <a:lstStyle/>
          <a:p>
            <a:r>
              <a:rPr lang="en-US"/>
              <a:t>Copyright © Princeton Consultants 2023 (V1.0)</a:t>
            </a:r>
            <a:endParaRPr/>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rgbClr val="7BBB9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r>
              <a:rPr lang="en-US"/>
              <a:t>2023-04-16</a:t>
            </a:r>
            <a:endParaRPr/>
          </a:p>
        </p:txBody>
      </p:sp>
      <p:sp>
        <p:nvSpPr>
          <p:cNvPr id="3" name="Footer Placeholder 2"/>
          <p:cNvSpPr>
            <a:spLocks noGrp="1"/>
          </p:cNvSpPr>
          <p:nvPr>
            <p:ph type="ftr" sz="quarter" idx="11"/>
          </p:nvPr>
        </p:nvSpPr>
        <p:spPr/>
        <p:txBody>
          <a:bodyPr/>
          <a:lstStyle/>
          <a:p>
            <a:r>
              <a:rPr lang="en-US"/>
              <a:t>Copyright © Princeton Consultants 2023 (V1.0)</a:t>
            </a:r>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none"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2023-04-16</a:t>
            </a:r>
            <a:endParaRPr/>
          </a:p>
        </p:txBody>
      </p:sp>
      <p:sp>
        <p:nvSpPr>
          <p:cNvPr id="6" name="Footer Placeholder 5"/>
          <p:cNvSpPr>
            <a:spLocks noGrp="1"/>
          </p:cNvSpPr>
          <p:nvPr>
            <p:ph type="ftr" sz="quarter" idx="11"/>
          </p:nvPr>
        </p:nvSpPr>
        <p:spPr/>
        <p:txBody>
          <a:bodyPr/>
          <a:lstStyle/>
          <a:p>
            <a:r>
              <a:rPr lang="en-US"/>
              <a:t>Copyright © Princeton Consultants 2023 (V1.0)</a:t>
            </a:r>
            <a:endParaRPr/>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hasCustomPrompt="1"/>
          </p:nvPr>
        </p:nvSpPr>
        <p:spPr>
          <a:xfrm>
            <a:off x="1074240" y="381000"/>
            <a:ext cx="3293422" cy="1371600"/>
          </a:xfrm>
        </p:spPr>
        <p:txBody>
          <a:bodyPr anchor="b">
            <a:normAutofit/>
          </a:bodyPr>
          <a:lstStyle>
            <a:lvl1pPr algn="l">
              <a:defRPr sz="2800" b="0" cap="none"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r>
              <a:rPr lang="en-US"/>
              <a:t>2023-04-16</a:t>
            </a:r>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a:t>Copyright © Princeton Consultants 2023 (V1.0)</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gradFill flip="none" rotWithShape="1">
            <a:gsLst>
              <a:gs pos="0">
                <a:srgbClr val="7BBB9E"/>
              </a:gs>
              <a:gs pos="48000">
                <a:srgbClr val="007257"/>
              </a:gs>
              <a:gs pos="100000">
                <a:srgbClr val="4A9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gradFill flip="none" rotWithShape="1">
            <a:gsLst>
              <a:gs pos="0">
                <a:srgbClr val="4A9F7B"/>
              </a:gs>
              <a:gs pos="46000">
                <a:srgbClr val="4A9F7B"/>
              </a:gs>
              <a:gs pos="100000">
                <a:srgbClr val="00725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userDrawn="1"/>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76200"/>
            <a:ext cx="9782801" cy="558418"/>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041019"/>
            <a:ext cx="9782801" cy="52573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r>
              <a:rPr lang="en-US"/>
              <a:t>2023-04-16</a:t>
            </a:r>
          </a:p>
        </p:txBody>
      </p:sp>
      <p:sp>
        <p:nvSpPr>
          <p:cNvPr id="5" name="Footer Placeholder 4"/>
          <p:cNvSpPr>
            <a:spLocks noGrp="1"/>
          </p:cNvSpPr>
          <p:nvPr>
            <p:ph type="ftr" sz="quarter" idx="3"/>
          </p:nvPr>
        </p:nvSpPr>
        <p:spPr>
          <a:xfrm>
            <a:off x="6551613" y="6356351"/>
            <a:ext cx="4018386"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Copyright © Princeton Consultants 2023 (V1.0)</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pic>
        <p:nvPicPr>
          <p:cNvPr id="1028" name="Picture 4">
            <a:extLst>
              <a:ext uri="{FF2B5EF4-FFF2-40B4-BE49-F238E27FC236}">
                <a16:creationId xmlns:a16="http://schemas.microsoft.com/office/drawing/2014/main" id="{4784DA28-B05D-4C22-A39D-6A7E48961A6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42826" y="914813"/>
            <a:ext cx="581026" cy="2524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6989F9-F896-4E99-82AA-959AC7D1E6A6}"/>
              </a:ext>
            </a:extLst>
          </p:cNvPr>
          <p:cNvSpPr/>
          <p:nvPr userDrawn="1"/>
        </p:nvSpPr>
        <p:spPr>
          <a:xfrm>
            <a:off x="1223852" y="685800"/>
            <a:ext cx="10660251" cy="101568"/>
          </a:xfrm>
          <a:prstGeom prst="rect">
            <a:avLst/>
          </a:prstGeom>
          <a:gradFill flip="none" rotWithShape="1">
            <a:gsLst>
              <a:gs pos="0">
                <a:srgbClr val="7BBB9E"/>
              </a:gs>
              <a:gs pos="48000">
                <a:srgbClr val="4A9F7B"/>
              </a:gs>
              <a:gs pos="100000">
                <a:srgbClr val="00725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b="0" i="0" kern="1200">
          <a:solidFill>
            <a:schemeClr val="tx1">
              <a:lumMod val="75000"/>
            </a:schemeClr>
          </a:solidFill>
          <a:latin typeface="Calibri" panose="020F0502020204030204" pitchFamily="34" charset="0"/>
          <a:ea typeface="+mj-ea"/>
          <a:cs typeface="Calibri" panose="020F0502020204030204" pitchFamily="34" charset="0"/>
        </a:defRPr>
      </a:lvl1pPr>
    </p:titleStyle>
    <p:body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9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9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9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tif"/></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60.png"/><Relationship Id="rId7" Type="http://schemas.openxmlformats.org/officeDocument/2006/relationships/image" Target="../media/image20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jpeg"/><Relationship Id="rId9" Type="http://schemas.openxmlformats.org/officeDocument/2006/relationships/image" Target="../media/image8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rrandall1471/2020-INFORMS-Demo" TargetMode="External"/><Relationship Id="rId2" Type="http://schemas.openxmlformats.org/officeDocument/2006/relationships/hyperlink" Target="https://www.princetonoptimization.com/blog/blog/princeton%E2%80%99s-rapid-optimization-model-development-approach-python-and-panda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background of blue mesh and nodes">
            <a:extLst>
              <a:ext uri="{FF2B5EF4-FFF2-40B4-BE49-F238E27FC236}">
                <a16:creationId xmlns:a16="http://schemas.microsoft.com/office/drawing/2014/main" id="{B619A1E5-B278-1140-889A-84A576CE9A9C}"/>
              </a:ext>
            </a:extLst>
          </p:cNvPr>
          <p:cNvPicPr>
            <a:picLocks/>
          </p:cNvPicPr>
          <p:nvPr/>
        </p:nvPicPr>
        <p:blipFill>
          <a:blip r:embed="rId2">
            <a:duotone>
              <a:schemeClr val="accent4">
                <a:shade val="45000"/>
                <a:satMod val="135000"/>
              </a:schemeClr>
              <a:prstClr val="white"/>
            </a:duotone>
            <a:alphaModFix amt="39000"/>
          </a:blip>
          <a:stretch>
            <a:fillRect/>
          </a:stretch>
        </p:blipFill>
        <p:spPr>
          <a:xfrm>
            <a:off x="1827212" y="893"/>
            <a:ext cx="10361613" cy="5623560"/>
          </a:xfrm>
          <a:prstGeom prst="rect">
            <a:avLst/>
          </a:prstGeom>
        </p:spPr>
      </p:pic>
      <p:sp>
        <p:nvSpPr>
          <p:cNvPr id="2" name="Title 1">
            <a:extLst>
              <a:ext uri="{FF2B5EF4-FFF2-40B4-BE49-F238E27FC236}">
                <a16:creationId xmlns:a16="http://schemas.microsoft.com/office/drawing/2014/main" id="{70424D07-3604-4839-993D-9E8FB0978AFF}"/>
              </a:ext>
            </a:extLst>
          </p:cNvPr>
          <p:cNvSpPr>
            <a:spLocks noGrp="1"/>
          </p:cNvSpPr>
          <p:nvPr>
            <p:ph type="ctrTitle"/>
          </p:nvPr>
        </p:nvSpPr>
        <p:spPr>
          <a:xfrm>
            <a:off x="2047670" y="1066801"/>
            <a:ext cx="9152143" cy="3047999"/>
          </a:xfrm>
        </p:spPr>
        <p:txBody>
          <a:bodyPr/>
          <a:lstStyle/>
          <a:p>
            <a:r>
              <a:rPr lang="en-US" dirty="0"/>
              <a:t>Optimization Solution Development Life Cycle: </a:t>
            </a:r>
            <a:br>
              <a:rPr lang="en-US" dirty="0"/>
            </a:br>
            <a:r>
              <a:rPr lang="en-US" dirty="0"/>
              <a:t>From Business Understanding to Deployment</a:t>
            </a:r>
          </a:p>
        </p:txBody>
      </p:sp>
      <p:sp>
        <p:nvSpPr>
          <p:cNvPr id="3" name="Subtitle 2">
            <a:extLst>
              <a:ext uri="{FF2B5EF4-FFF2-40B4-BE49-F238E27FC236}">
                <a16:creationId xmlns:a16="http://schemas.microsoft.com/office/drawing/2014/main" id="{C3A63CE4-4F65-40FF-9DEF-02F593057EFF}"/>
              </a:ext>
            </a:extLst>
          </p:cNvPr>
          <p:cNvSpPr>
            <a:spLocks noGrp="1"/>
          </p:cNvSpPr>
          <p:nvPr>
            <p:ph type="subTitle" idx="1"/>
          </p:nvPr>
        </p:nvSpPr>
        <p:spPr>
          <a:xfrm>
            <a:off x="2047670" y="4169480"/>
            <a:ext cx="9533142" cy="2209800"/>
          </a:xfrm>
        </p:spPr>
        <p:txBody>
          <a:bodyPr>
            <a:normAutofit fontScale="92500" lnSpcReduction="20000"/>
          </a:bodyPr>
          <a:lstStyle/>
          <a:p>
            <a:r>
              <a:rPr lang="en-US" dirty="0"/>
              <a:t>Rob Randall, PhD – Senior Optimization Specialist</a:t>
            </a:r>
          </a:p>
          <a:p>
            <a:pPr>
              <a:spcBef>
                <a:spcPts val="600"/>
              </a:spcBef>
            </a:pPr>
            <a:r>
              <a:rPr lang="en-US" dirty="0"/>
              <a:t>Irv Lustig, PhD – Optimization Principal</a:t>
            </a:r>
          </a:p>
          <a:p>
            <a:endParaRPr lang="en-US" dirty="0"/>
          </a:p>
          <a:p>
            <a:r>
              <a:rPr lang="en-US" dirty="0"/>
              <a:t>2023 INFORMS Business Analytics Conference</a:t>
            </a:r>
          </a:p>
          <a:p>
            <a:endParaRPr lang="en-US" dirty="0"/>
          </a:p>
          <a:p>
            <a:r>
              <a:rPr lang="en-US" dirty="0"/>
              <a:t>April 16, 2023</a:t>
            </a:r>
          </a:p>
        </p:txBody>
      </p:sp>
      <p:sp>
        <p:nvSpPr>
          <p:cNvPr id="5" name="Footer Placeholder 4">
            <a:extLst>
              <a:ext uri="{FF2B5EF4-FFF2-40B4-BE49-F238E27FC236}">
                <a16:creationId xmlns:a16="http://schemas.microsoft.com/office/drawing/2014/main" id="{E4808F99-8DB6-449B-81E1-692280206426}"/>
              </a:ext>
            </a:extLst>
          </p:cNvPr>
          <p:cNvSpPr>
            <a:spLocks noGrp="1"/>
          </p:cNvSpPr>
          <p:nvPr>
            <p:ph type="ftr" sz="quarter" idx="11"/>
          </p:nvPr>
        </p:nvSpPr>
        <p:spPr/>
        <p:txBody>
          <a:bodyPr/>
          <a:lstStyle/>
          <a:p>
            <a:r>
              <a:rPr lang="en-US" dirty="0"/>
              <a:t>Copyright © Princeton Consultants </a:t>
            </a:r>
            <a:r>
              <a:rPr lang="en-US"/>
              <a:t>2023</a:t>
            </a:r>
            <a:r>
              <a:rPr lang="en-US" dirty="0"/>
              <a:t> (V1.0)</a:t>
            </a:r>
          </a:p>
        </p:txBody>
      </p:sp>
      <p:sp>
        <p:nvSpPr>
          <p:cNvPr id="4" name="Date Placeholder 3">
            <a:extLst>
              <a:ext uri="{FF2B5EF4-FFF2-40B4-BE49-F238E27FC236}">
                <a16:creationId xmlns:a16="http://schemas.microsoft.com/office/drawing/2014/main" id="{E5D51010-DE4D-9A06-E47D-A6551045EBC4}"/>
              </a:ext>
            </a:extLst>
          </p:cNvPr>
          <p:cNvSpPr>
            <a:spLocks noGrp="1"/>
          </p:cNvSpPr>
          <p:nvPr>
            <p:ph type="dt" sz="half" idx="10"/>
          </p:nvPr>
        </p:nvSpPr>
        <p:spPr/>
        <p:txBody>
          <a:bodyPr/>
          <a:lstStyle/>
          <a:p>
            <a:r>
              <a:rPr lang="en-US"/>
              <a:t>2023-04-16</a:t>
            </a:r>
          </a:p>
        </p:txBody>
      </p:sp>
      <p:sp>
        <p:nvSpPr>
          <p:cNvPr id="6" name="Slide Number Placeholder 5">
            <a:extLst>
              <a:ext uri="{FF2B5EF4-FFF2-40B4-BE49-F238E27FC236}">
                <a16:creationId xmlns:a16="http://schemas.microsoft.com/office/drawing/2014/main" id="{632D3D4F-7FB6-C8C6-0D6A-A054C1CFF85A}"/>
              </a:ext>
            </a:extLst>
          </p:cNvPr>
          <p:cNvSpPr>
            <a:spLocks noGrp="1"/>
          </p:cNvSpPr>
          <p:nvPr>
            <p:ph type="sldNum" sz="quarter" idx="12"/>
          </p:nvPr>
        </p:nvSpPr>
        <p:spPr/>
        <p:txBody>
          <a:bodyPr/>
          <a:lstStyle/>
          <a:p>
            <a:fld id="{7DC1BBB0-96F0-4077-A278-0F3FB5C104D3}" type="slidenum">
              <a:rPr lang="en-US" smtClean="0"/>
              <a:pPr/>
              <a:t>1</a:t>
            </a:fld>
            <a:endParaRPr lang="en-US"/>
          </a:p>
        </p:txBody>
      </p:sp>
    </p:spTree>
    <p:extLst>
      <p:ext uri="{BB962C8B-B14F-4D97-AF65-F5344CB8AC3E}">
        <p14:creationId xmlns:p14="http://schemas.microsoft.com/office/powerpoint/2010/main" val="69899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FFD80-DE36-A174-0F2C-C72015DFC252}"/>
              </a:ext>
            </a:extLst>
          </p:cNvPr>
          <p:cNvSpPr>
            <a:spLocks noGrp="1"/>
          </p:cNvSpPr>
          <p:nvPr>
            <p:ph type="title"/>
          </p:nvPr>
        </p:nvSpPr>
        <p:spPr/>
        <p:txBody>
          <a:bodyPr>
            <a:normAutofit/>
          </a:bodyPr>
          <a:lstStyle/>
          <a:p>
            <a:r>
              <a:rPr lang="en-US" dirty="0"/>
              <a:t>Example Project – IT Requirements</a:t>
            </a:r>
          </a:p>
        </p:txBody>
      </p:sp>
      <p:sp>
        <p:nvSpPr>
          <p:cNvPr id="7" name="Freeform 6">
            <a:extLst>
              <a:ext uri="{FF2B5EF4-FFF2-40B4-BE49-F238E27FC236}">
                <a16:creationId xmlns:a16="http://schemas.microsoft.com/office/drawing/2014/main" id="{F493026A-C20D-3738-6D5B-7A69EF3C67D9}"/>
              </a:ext>
            </a:extLst>
          </p:cNvPr>
          <p:cNvSpPr/>
          <p:nvPr/>
        </p:nvSpPr>
        <p:spPr>
          <a:xfrm>
            <a:off x="5180013" y="833229"/>
            <a:ext cx="6196011" cy="1058400"/>
          </a:xfrm>
          <a:custGeom>
            <a:avLst/>
            <a:gdLst>
              <a:gd name="connsiteX0" fmla="*/ 0 w 6196011"/>
              <a:gd name="connsiteY0" fmla="*/ 0 h 1058400"/>
              <a:gd name="connsiteX1" fmla="*/ 6196011 w 6196011"/>
              <a:gd name="connsiteY1" fmla="*/ 0 h 1058400"/>
              <a:gd name="connsiteX2" fmla="*/ 6196011 w 6196011"/>
              <a:gd name="connsiteY2" fmla="*/ 1058400 h 1058400"/>
              <a:gd name="connsiteX3" fmla="*/ 0 w 6196011"/>
              <a:gd name="connsiteY3" fmla="*/ 1058400 h 1058400"/>
              <a:gd name="connsiteX4" fmla="*/ 0 w 6196011"/>
              <a:gd name="connsiteY4" fmla="*/ 0 h 105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6011" h="1058400">
                <a:moveTo>
                  <a:pt x="0" y="0"/>
                </a:moveTo>
                <a:lnTo>
                  <a:pt x="6196011" y="0"/>
                </a:lnTo>
                <a:lnTo>
                  <a:pt x="6196011" y="1058400"/>
                </a:lnTo>
                <a:lnTo>
                  <a:pt x="0" y="105840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0879" tIns="291592" rIns="48087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They use python or java for their backend code</a:t>
            </a:r>
          </a:p>
          <a:p>
            <a:pPr marL="114300" lvl="1" indent="-114300" algn="l" defTabSz="622300">
              <a:lnSpc>
                <a:spcPct val="90000"/>
              </a:lnSpc>
              <a:spcBef>
                <a:spcPct val="0"/>
              </a:spcBef>
              <a:spcAft>
                <a:spcPct val="15000"/>
              </a:spcAft>
              <a:buChar char="•"/>
            </a:pPr>
            <a:r>
              <a:rPr lang="en-US" sz="1400" kern="1200" dirty="0"/>
              <a:t>They have a licensing agreement with Gurobi if we use a MIP</a:t>
            </a:r>
          </a:p>
          <a:p>
            <a:pPr marL="114300" lvl="1" indent="-114300" algn="l" defTabSz="622300">
              <a:lnSpc>
                <a:spcPct val="90000"/>
              </a:lnSpc>
              <a:spcBef>
                <a:spcPct val="0"/>
              </a:spcBef>
              <a:spcAft>
                <a:spcPct val="15000"/>
              </a:spcAft>
              <a:buChar char="•"/>
            </a:pPr>
            <a:r>
              <a:rPr lang="en-US" sz="1400" kern="1200" dirty="0"/>
              <a:t>They are ok with Flask RESTful services</a:t>
            </a:r>
          </a:p>
        </p:txBody>
      </p:sp>
      <p:sp>
        <p:nvSpPr>
          <p:cNvPr id="8" name="Freeform 7">
            <a:extLst>
              <a:ext uri="{FF2B5EF4-FFF2-40B4-BE49-F238E27FC236}">
                <a16:creationId xmlns:a16="http://schemas.microsoft.com/office/drawing/2014/main" id="{17B8E424-994C-9545-B817-4B66671170FD}"/>
              </a:ext>
            </a:extLst>
          </p:cNvPr>
          <p:cNvSpPr/>
          <p:nvPr/>
        </p:nvSpPr>
        <p:spPr>
          <a:xfrm>
            <a:off x="5489813" y="626589"/>
            <a:ext cx="4337208" cy="413279"/>
          </a:xfrm>
          <a:custGeom>
            <a:avLst/>
            <a:gdLst>
              <a:gd name="connsiteX0" fmla="*/ 0 w 4337208"/>
              <a:gd name="connsiteY0" fmla="*/ 68881 h 413279"/>
              <a:gd name="connsiteX1" fmla="*/ 68881 w 4337208"/>
              <a:gd name="connsiteY1" fmla="*/ 0 h 413279"/>
              <a:gd name="connsiteX2" fmla="*/ 4268327 w 4337208"/>
              <a:gd name="connsiteY2" fmla="*/ 0 h 413279"/>
              <a:gd name="connsiteX3" fmla="*/ 4337208 w 4337208"/>
              <a:gd name="connsiteY3" fmla="*/ 68881 h 413279"/>
              <a:gd name="connsiteX4" fmla="*/ 4337208 w 4337208"/>
              <a:gd name="connsiteY4" fmla="*/ 344398 h 413279"/>
              <a:gd name="connsiteX5" fmla="*/ 4268327 w 4337208"/>
              <a:gd name="connsiteY5" fmla="*/ 413279 h 413279"/>
              <a:gd name="connsiteX6" fmla="*/ 68881 w 4337208"/>
              <a:gd name="connsiteY6" fmla="*/ 413279 h 413279"/>
              <a:gd name="connsiteX7" fmla="*/ 0 w 4337208"/>
              <a:gd name="connsiteY7" fmla="*/ 344398 h 413279"/>
              <a:gd name="connsiteX8" fmla="*/ 0 w 4337208"/>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7208" h="413279">
                <a:moveTo>
                  <a:pt x="0" y="68881"/>
                </a:moveTo>
                <a:cubicBezTo>
                  <a:pt x="0" y="30839"/>
                  <a:pt x="30839" y="0"/>
                  <a:pt x="68881" y="0"/>
                </a:cubicBezTo>
                <a:lnTo>
                  <a:pt x="4268327" y="0"/>
                </a:lnTo>
                <a:cubicBezTo>
                  <a:pt x="4306369" y="0"/>
                  <a:pt x="4337208" y="30839"/>
                  <a:pt x="4337208" y="68881"/>
                </a:cubicBezTo>
                <a:lnTo>
                  <a:pt x="4337208" y="344398"/>
                </a:lnTo>
                <a:cubicBezTo>
                  <a:pt x="4337208" y="382440"/>
                  <a:pt x="4306369" y="413279"/>
                  <a:pt x="4268327"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111" tIns="20175" rIns="184111" bIns="20175" numCol="1" spcCol="1270" anchor="ctr" anchorCtr="0">
            <a:noAutofit/>
          </a:bodyPr>
          <a:lstStyle/>
          <a:p>
            <a:pPr marL="0" lvl="0" indent="0" algn="l" defTabSz="622300">
              <a:lnSpc>
                <a:spcPct val="90000"/>
              </a:lnSpc>
              <a:spcBef>
                <a:spcPct val="0"/>
              </a:spcBef>
              <a:spcAft>
                <a:spcPct val="35000"/>
              </a:spcAft>
              <a:buNone/>
            </a:pPr>
            <a:r>
              <a:rPr lang="en-US" sz="1400" kern="1200" dirty="0"/>
              <a:t>Back End</a:t>
            </a:r>
          </a:p>
        </p:txBody>
      </p:sp>
      <p:sp>
        <p:nvSpPr>
          <p:cNvPr id="9" name="Freeform 8">
            <a:extLst>
              <a:ext uri="{FF2B5EF4-FFF2-40B4-BE49-F238E27FC236}">
                <a16:creationId xmlns:a16="http://schemas.microsoft.com/office/drawing/2014/main" id="{A0132082-934F-2886-F1BB-6A06E7FF7502}"/>
              </a:ext>
            </a:extLst>
          </p:cNvPr>
          <p:cNvSpPr/>
          <p:nvPr/>
        </p:nvSpPr>
        <p:spPr>
          <a:xfrm>
            <a:off x="5180013" y="2173869"/>
            <a:ext cx="6196011" cy="1455299"/>
          </a:xfrm>
          <a:custGeom>
            <a:avLst/>
            <a:gdLst>
              <a:gd name="connsiteX0" fmla="*/ 0 w 6196011"/>
              <a:gd name="connsiteY0" fmla="*/ 0 h 1455299"/>
              <a:gd name="connsiteX1" fmla="*/ 6196011 w 6196011"/>
              <a:gd name="connsiteY1" fmla="*/ 0 h 1455299"/>
              <a:gd name="connsiteX2" fmla="*/ 6196011 w 6196011"/>
              <a:gd name="connsiteY2" fmla="*/ 1455299 h 1455299"/>
              <a:gd name="connsiteX3" fmla="*/ 0 w 6196011"/>
              <a:gd name="connsiteY3" fmla="*/ 1455299 h 1455299"/>
              <a:gd name="connsiteX4" fmla="*/ 0 w 6196011"/>
              <a:gd name="connsiteY4" fmla="*/ 0 h 145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6011" h="1455299">
                <a:moveTo>
                  <a:pt x="0" y="0"/>
                </a:moveTo>
                <a:lnTo>
                  <a:pt x="6196011" y="0"/>
                </a:lnTo>
                <a:lnTo>
                  <a:pt x="6196011" y="1455299"/>
                </a:lnTo>
                <a:lnTo>
                  <a:pt x="0" y="1455299"/>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0879" tIns="291592" rIns="48087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Their UI preference is Java swing</a:t>
            </a:r>
          </a:p>
          <a:p>
            <a:pPr marL="114300" lvl="1" indent="-114300" algn="l" defTabSz="622300">
              <a:lnSpc>
                <a:spcPct val="90000"/>
              </a:lnSpc>
              <a:spcBef>
                <a:spcPct val="0"/>
              </a:spcBef>
              <a:spcAft>
                <a:spcPct val="15000"/>
              </a:spcAft>
              <a:buChar char="•"/>
            </a:pPr>
            <a:r>
              <a:rPr lang="en-US" sz="1400" kern="1200" dirty="0"/>
              <a:t>They will build the screen that lets the user see the results of the model</a:t>
            </a:r>
          </a:p>
          <a:p>
            <a:pPr marL="114300" lvl="1" indent="-114300" algn="l" defTabSz="622300">
              <a:lnSpc>
                <a:spcPct val="90000"/>
              </a:lnSpc>
              <a:spcBef>
                <a:spcPct val="0"/>
              </a:spcBef>
              <a:spcAft>
                <a:spcPct val="15000"/>
              </a:spcAft>
              <a:buChar char="•"/>
            </a:pPr>
            <a:r>
              <a:rPr lang="en-US" sz="1400" kern="1200" dirty="0"/>
              <a:t>They are ok with us building a test UI to show the users the results in our choice of languages</a:t>
            </a:r>
          </a:p>
        </p:txBody>
      </p:sp>
      <p:sp>
        <p:nvSpPr>
          <p:cNvPr id="10" name="Freeform 9">
            <a:extLst>
              <a:ext uri="{FF2B5EF4-FFF2-40B4-BE49-F238E27FC236}">
                <a16:creationId xmlns:a16="http://schemas.microsoft.com/office/drawing/2014/main" id="{415F5F2A-DBDB-605E-3C55-CF27B6C85845}"/>
              </a:ext>
            </a:extLst>
          </p:cNvPr>
          <p:cNvSpPr/>
          <p:nvPr/>
        </p:nvSpPr>
        <p:spPr>
          <a:xfrm>
            <a:off x="5489813" y="1967230"/>
            <a:ext cx="4337208" cy="413279"/>
          </a:xfrm>
          <a:custGeom>
            <a:avLst/>
            <a:gdLst>
              <a:gd name="connsiteX0" fmla="*/ 0 w 4337208"/>
              <a:gd name="connsiteY0" fmla="*/ 68881 h 413279"/>
              <a:gd name="connsiteX1" fmla="*/ 68881 w 4337208"/>
              <a:gd name="connsiteY1" fmla="*/ 0 h 413279"/>
              <a:gd name="connsiteX2" fmla="*/ 4268327 w 4337208"/>
              <a:gd name="connsiteY2" fmla="*/ 0 h 413279"/>
              <a:gd name="connsiteX3" fmla="*/ 4337208 w 4337208"/>
              <a:gd name="connsiteY3" fmla="*/ 68881 h 413279"/>
              <a:gd name="connsiteX4" fmla="*/ 4337208 w 4337208"/>
              <a:gd name="connsiteY4" fmla="*/ 344398 h 413279"/>
              <a:gd name="connsiteX5" fmla="*/ 4268327 w 4337208"/>
              <a:gd name="connsiteY5" fmla="*/ 413279 h 413279"/>
              <a:gd name="connsiteX6" fmla="*/ 68881 w 4337208"/>
              <a:gd name="connsiteY6" fmla="*/ 413279 h 413279"/>
              <a:gd name="connsiteX7" fmla="*/ 0 w 4337208"/>
              <a:gd name="connsiteY7" fmla="*/ 344398 h 413279"/>
              <a:gd name="connsiteX8" fmla="*/ 0 w 4337208"/>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7208" h="413279">
                <a:moveTo>
                  <a:pt x="0" y="68881"/>
                </a:moveTo>
                <a:cubicBezTo>
                  <a:pt x="0" y="30839"/>
                  <a:pt x="30839" y="0"/>
                  <a:pt x="68881" y="0"/>
                </a:cubicBezTo>
                <a:lnTo>
                  <a:pt x="4268327" y="0"/>
                </a:lnTo>
                <a:cubicBezTo>
                  <a:pt x="4306369" y="0"/>
                  <a:pt x="4337208" y="30839"/>
                  <a:pt x="4337208" y="68881"/>
                </a:cubicBezTo>
                <a:lnTo>
                  <a:pt x="4337208" y="344398"/>
                </a:lnTo>
                <a:cubicBezTo>
                  <a:pt x="4337208" y="382440"/>
                  <a:pt x="4306369" y="413279"/>
                  <a:pt x="4268327"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111" tIns="20175" rIns="184111" bIns="20175" numCol="1" spcCol="1270" anchor="ctr" anchorCtr="0">
            <a:noAutofit/>
          </a:bodyPr>
          <a:lstStyle/>
          <a:p>
            <a:pPr marL="0" lvl="0" indent="0" algn="l" defTabSz="622300">
              <a:lnSpc>
                <a:spcPct val="90000"/>
              </a:lnSpc>
              <a:spcBef>
                <a:spcPct val="0"/>
              </a:spcBef>
              <a:spcAft>
                <a:spcPct val="35000"/>
              </a:spcAft>
              <a:buNone/>
            </a:pPr>
            <a:r>
              <a:rPr lang="en-US" sz="1400" kern="1200" dirty="0"/>
              <a:t>Front End</a:t>
            </a:r>
          </a:p>
        </p:txBody>
      </p:sp>
      <p:sp>
        <p:nvSpPr>
          <p:cNvPr id="11" name="Freeform 10">
            <a:extLst>
              <a:ext uri="{FF2B5EF4-FFF2-40B4-BE49-F238E27FC236}">
                <a16:creationId xmlns:a16="http://schemas.microsoft.com/office/drawing/2014/main" id="{06688088-32DC-2B9D-973C-055556F34FC8}"/>
              </a:ext>
            </a:extLst>
          </p:cNvPr>
          <p:cNvSpPr/>
          <p:nvPr/>
        </p:nvSpPr>
        <p:spPr>
          <a:xfrm>
            <a:off x="5180013" y="3911410"/>
            <a:ext cx="6196011" cy="2116800"/>
          </a:xfrm>
          <a:custGeom>
            <a:avLst/>
            <a:gdLst>
              <a:gd name="connsiteX0" fmla="*/ 0 w 6196011"/>
              <a:gd name="connsiteY0" fmla="*/ 0 h 2116800"/>
              <a:gd name="connsiteX1" fmla="*/ 6196011 w 6196011"/>
              <a:gd name="connsiteY1" fmla="*/ 0 h 2116800"/>
              <a:gd name="connsiteX2" fmla="*/ 6196011 w 6196011"/>
              <a:gd name="connsiteY2" fmla="*/ 2116800 h 2116800"/>
              <a:gd name="connsiteX3" fmla="*/ 0 w 6196011"/>
              <a:gd name="connsiteY3" fmla="*/ 2116800 h 2116800"/>
              <a:gd name="connsiteX4" fmla="*/ 0 w 6196011"/>
              <a:gd name="connsiteY4" fmla="*/ 0 h 211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6011" h="2116800">
                <a:moveTo>
                  <a:pt x="0" y="0"/>
                </a:moveTo>
                <a:lnTo>
                  <a:pt x="6196011" y="0"/>
                </a:lnTo>
                <a:lnTo>
                  <a:pt x="6196011" y="2116800"/>
                </a:lnTo>
                <a:lnTo>
                  <a:pt x="0" y="211680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80879" tIns="291592" rIns="480879"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They do not currently have a data feed to their task and resource information</a:t>
            </a:r>
          </a:p>
          <a:p>
            <a:pPr marL="228600" lvl="2" indent="-114300" algn="l" defTabSz="622300">
              <a:lnSpc>
                <a:spcPct val="90000"/>
              </a:lnSpc>
              <a:spcBef>
                <a:spcPct val="0"/>
              </a:spcBef>
              <a:spcAft>
                <a:spcPct val="15000"/>
              </a:spcAft>
              <a:buChar char="•"/>
            </a:pPr>
            <a:r>
              <a:rPr lang="en-US" sz="1400" kern="1200" dirty="0"/>
              <a:t>They will build it and deliver it as part of the project</a:t>
            </a:r>
          </a:p>
          <a:p>
            <a:pPr marL="228600" lvl="2" indent="-114300" algn="l" defTabSz="622300">
              <a:lnSpc>
                <a:spcPct val="90000"/>
              </a:lnSpc>
              <a:spcBef>
                <a:spcPct val="0"/>
              </a:spcBef>
              <a:spcAft>
                <a:spcPct val="15000"/>
              </a:spcAft>
              <a:buChar char="•"/>
            </a:pPr>
            <a:r>
              <a:rPr lang="en-US" sz="1400" kern="1200" dirty="0"/>
              <a:t>For initial testing the tool will have to be able to read in data</a:t>
            </a:r>
          </a:p>
          <a:p>
            <a:pPr marL="342900" lvl="3" indent="-114300" algn="l" defTabSz="622300">
              <a:lnSpc>
                <a:spcPct val="90000"/>
              </a:lnSpc>
              <a:spcBef>
                <a:spcPct val="0"/>
              </a:spcBef>
              <a:spcAft>
                <a:spcPct val="15000"/>
              </a:spcAft>
              <a:buChar char="•"/>
            </a:pPr>
            <a:r>
              <a:rPr lang="en-US" sz="1400" kern="1200" dirty="0"/>
              <a:t>We specify that the data should be in a tabular format, such as Excel (more on that in a bit)</a:t>
            </a:r>
          </a:p>
          <a:p>
            <a:pPr marL="114300" lvl="1" indent="-114300" algn="l" defTabSz="622300">
              <a:lnSpc>
                <a:spcPct val="90000"/>
              </a:lnSpc>
              <a:spcBef>
                <a:spcPct val="0"/>
              </a:spcBef>
              <a:spcAft>
                <a:spcPct val="15000"/>
              </a:spcAft>
              <a:buChar char="•"/>
            </a:pPr>
            <a:r>
              <a:rPr lang="en-US" sz="1400" kern="1200" dirty="0"/>
              <a:t>Talk with them about plans to start collecting and saving historic data so the team can use it for testing.</a:t>
            </a:r>
          </a:p>
        </p:txBody>
      </p:sp>
      <p:sp>
        <p:nvSpPr>
          <p:cNvPr id="14" name="Freeform 13">
            <a:extLst>
              <a:ext uri="{FF2B5EF4-FFF2-40B4-BE49-F238E27FC236}">
                <a16:creationId xmlns:a16="http://schemas.microsoft.com/office/drawing/2014/main" id="{4EBCCA2A-93FD-D8B3-43C2-799092610E9B}"/>
              </a:ext>
            </a:extLst>
          </p:cNvPr>
          <p:cNvSpPr/>
          <p:nvPr/>
        </p:nvSpPr>
        <p:spPr>
          <a:xfrm>
            <a:off x="5489813" y="3704769"/>
            <a:ext cx="4337208" cy="413279"/>
          </a:xfrm>
          <a:custGeom>
            <a:avLst/>
            <a:gdLst>
              <a:gd name="connsiteX0" fmla="*/ 0 w 4337208"/>
              <a:gd name="connsiteY0" fmla="*/ 68881 h 413279"/>
              <a:gd name="connsiteX1" fmla="*/ 68881 w 4337208"/>
              <a:gd name="connsiteY1" fmla="*/ 0 h 413279"/>
              <a:gd name="connsiteX2" fmla="*/ 4268327 w 4337208"/>
              <a:gd name="connsiteY2" fmla="*/ 0 h 413279"/>
              <a:gd name="connsiteX3" fmla="*/ 4337208 w 4337208"/>
              <a:gd name="connsiteY3" fmla="*/ 68881 h 413279"/>
              <a:gd name="connsiteX4" fmla="*/ 4337208 w 4337208"/>
              <a:gd name="connsiteY4" fmla="*/ 344398 h 413279"/>
              <a:gd name="connsiteX5" fmla="*/ 4268327 w 4337208"/>
              <a:gd name="connsiteY5" fmla="*/ 413279 h 413279"/>
              <a:gd name="connsiteX6" fmla="*/ 68881 w 4337208"/>
              <a:gd name="connsiteY6" fmla="*/ 413279 h 413279"/>
              <a:gd name="connsiteX7" fmla="*/ 0 w 4337208"/>
              <a:gd name="connsiteY7" fmla="*/ 344398 h 413279"/>
              <a:gd name="connsiteX8" fmla="*/ 0 w 4337208"/>
              <a:gd name="connsiteY8" fmla="*/ 68881 h 41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7208" h="413279">
                <a:moveTo>
                  <a:pt x="0" y="68881"/>
                </a:moveTo>
                <a:cubicBezTo>
                  <a:pt x="0" y="30839"/>
                  <a:pt x="30839" y="0"/>
                  <a:pt x="68881" y="0"/>
                </a:cubicBezTo>
                <a:lnTo>
                  <a:pt x="4268327" y="0"/>
                </a:lnTo>
                <a:cubicBezTo>
                  <a:pt x="4306369" y="0"/>
                  <a:pt x="4337208" y="30839"/>
                  <a:pt x="4337208" y="68881"/>
                </a:cubicBezTo>
                <a:lnTo>
                  <a:pt x="4337208" y="344398"/>
                </a:lnTo>
                <a:cubicBezTo>
                  <a:pt x="4337208" y="382440"/>
                  <a:pt x="4306369" y="413279"/>
                  <a:pt x="4268327" y="413279"/>
                </a:cubicBezTo>
                <a:lnTo>
                  <a:pt x="68881" y="413279"/>
                </a:lnTo>
                <a:cubicBezTo>
                  <a:pt x="30839" y="413279"/>
                  <a:pt x="0" y="382440"/>
                  <a:pt x="0" y="344398"/>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4111" tIns="20175" rIns="184111" bIns="20175" numCol="1" spcCol="1270" anchor="ctr" anchorCtr="0">
            <a:noAutofit/>
          </a:bodyPr>
          <a:lstStyle/>
          <a:p>
            <a:pPr marL="0" lvl="0" indent="0" algn="l" defTabSz="622300">
              <a:lnSpc>
                <a:spcPct val="90000"/>
              </a:lnSpc>
              <a:spcBef>
                <a:spcPct val="0"/>
              </a:spcBef>
              <a:spcAft>
                <a:spcPct val="35000"/>
              </a:spcAft>
              <a:buNone/>
            </a:pPr>
            <a:r>
              <a:rPr lang="en-US" sz="1400" kern="1200" dirty="0"/>
              <a:t>Data Feed</a:t>
            </a:r>
          </a:p>
        </p:txBody>
      </p:sp>
      <p:sp>
        <p:nvSpPr>
          <p:cNvPr id="12" name="Text Placeholder 11">
            <a:extLst>
              <a:ext uri="{FF2B5EF4-FFF2-40B4-BE49-F238E27FC236}">
                <a16:creationId xmlns:a16="http://schemas.microsoft.com/office/drawing/2014/main" id="{D94F4E45-D2A5-B13A-275D-8BE8B32CEB21}"/>
              </a:ext>
            </a:extLst>
          </p:cNvPr>
          <p:cNvSpPr>
            <a:spLocks noGrp="1"/>
          </p:cNvSpPr>
          <p:nvPr>
            <p:ph type="body" sz="half" idx="2"/>
          </p:nvPr>
        </p:nvSpPr>
        <p:spPr/>
        <p:txBody>
          <a:bodyPr/>
          <a:lstStyle/>
          <a:p>
            <a:r>
              <a:rPr lang="en-US" dirty="0"/>
              <a:t>Now we’re going to meet with the chief architect to discuss the technical needs of the project</a:t>
            </a:r>
          </a:p>
          <a:p>
            <a:pPr marL="342900" indent="-342900">
              <a:buFont typeface="Arial" panose="020B0604020202020204" pitchFamily="34" charset="0"/>
              <a:buChar char="•"/>
            </a:pPr>
            <a:r>
              <a:rPr lang="en-US" dirty="0"/>
              <a:t>This will go a long way in determine how the project goes</a:t>
            </a:r>
          </a:p>
          <a:p>
            <a:pPr marL="342900" indent="-342900">
              <a:buFont typeface="Arial" panose="020B0604020202020204" pitchFamily="34" charset="0"/>
              <a:buChar char="•"/>
            </a:pPr>
            <a:r>
              <a:rPr lang="en-US" dirty="0"/>
              <a:t>If the tech stack is not amenable to data feeds and modeling it will make the project significantly more difficult</a:t>
            </a:r>
          </a:p>
        </p:txBody>
      </p:sp>
      <p:sp>
        <p:nvSpPr>
          <p:cNvPr id="4" name="Date Placeholder 3">
            <a:extLst>
              <a:ext uri="{FF2B5EF4-FFF2-40B4-BE49-F238E27FC236}">
                <a16:creationId xmlns:a16="http://schemas.microsoft.com/office/drawing/2014/main" id="{1F71F521-15A7-85A9-8442-34F2FA158562}"/>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874155B1-24EF-0130-46CF-5E9A64718F6A}"/>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8CEB42D6-C9B7-5832-3272-C145DC45E2C4}"/>
              </a:ext>
            </a:extLst>
          </p:cNvPr>
          <p:cNvSpPr>
            <a:spLocks noGrp="1"/>
          </p:cNvSpPr>
          <p:nvPr>
            <p:ph type="sldNum" sz="quarter" idx="12"/>
          </p:nvPr>
        </p:nvSpPr>
        <p:spPr/>
        <p:txBody>
          <a:bodyPr/>
          <a:lstStyle/>
          <a:p>
            <a:fld id="{7DC1BBB0-96F0-4077-A278-0F3FB5C104D3}" type="slidenum">
              <a:rPr lang="en-US" smtClean="0"/>
              <a:t>10</a:t>
            </a:fld>
            <a:endParaRPr lang="en-US"/>
          </a:p>
        </p:txBody>
      </p:sp>
    </p:spTree>
    <p:extLst>
      <p:ext uri="{BB962C8B-B14F-4D97-AF65-F5344CB8AC3E}">
        <p14:creationId xmlns:p14="http://schemas.microsoft.com/office/powerpoint/2010/main" val="59909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A39D82B-2F72-60FC-EBD0-23F9CF99F5CB}"/>
              </a:ext>
            </a:extLst>
          </p:cNvPr>
          <p:cNvSpPr>
            <a:spLocks noGrp="1"/>
          </p:cNvSpPr>
          <p:nvPr>
            <p:ph type="title"/>
          </p:nvPr>
        </p:nvSpPr>
        <p:spPr/>
        <p:txBody>
          <a:bodyPr>
            <a:normAutofit fontScale="90000"/>
          </a:bodyPr>
          <a:lstStyle/>
          <a:p>
            <a:r>
              <a:rPr lang="en-US" dirty="0"/>
              <a:t>Example Project – Technical Requirements</a:t>
            </a:r>
          </a:p>
        </p:txBody>
      </p:sp>
      <p:sp>
        <p:nvSpPr>
          <p:cNvPr id="3" name="Freeform 2">
            <a:extLst>
              <a:ext uri="{FF2B5EF4-FFF2-40B4-BE49-F238E27FC236}">
                <a16:creationId xmlns:a16="http://schemas.microsoft.com/office/drawing/2014/main" id="{3C39771D-397A-50C4-23E0-EA6EFD6D3715}"/>
              </a:ext>
            </a:extLst>
          </p:cNvPr>
          <p:cNvSpPr/>
          <p:nvPr/>
        </p:nvSpPr>
        <p:spPr>
          <a:xfrm>
            <a:off x="1593850" y="1272959"/>
            <a:ext cx="9986962" cy="1360799"/>
          </a:xfrm>
          <a:custGeom>
            <a:avLst/>
            <a:gdLst>
              <a:gd name="connsiteX0" fmla="*/ 0 w 9986962"/>
              <a:gd name="connsiteY0" fmla="*/ 0 h 1360799"/>
              <a:gd name="connsiteX1" fmla="*/ 9986962 w 9986962"/>
              <a:gd name="connsiteY1" fmla="*/ 0 h 1360799"/>
              <a:gd name="connsiteX2" fmla="*/ 9986962 w 9986962"/>
              <a:gd name="connsiteY2" fmla="*/ 1360799 h 1360799"/>
              <a:gd name="connsiteX3" fmla="*/ 0 w 9986962"/>
              <a:gd name="connsiteY3" fmla="*/ 1360799 h 1360799"/>
              <a:gd name="connsiteX4" fmla="*/ 0 w 9986962"/>
              <a:gd name="connsiteY4" fmla="*/ 0 h 1360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962" h="1360799">
                <a:moveTo>
                  <a:pt x="0" y="0"/>
                </a:moveTo>
                <a:lnTo>
                  <a:pt x="9986962" y="0"/>
                </a:lnTo>
                <a:lnTo>
                  <a:pt x="9986962" y="1360799"/>
                </a:lnTo>
                <a:lnTo>
                  <a:pt x="0" y="1360799"/>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5099" tIns="374904" rIns="77509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tool will be built in python</a:t>
            </a:r>
          </a:p>
          <a:p>
            <a:pPr marL="171450" lvl="1" indent="-171450" algn="l" defTabSz="800100">
              <a:lnSpc>
                <a:spcPct val="90000"/>
              </a:lnSpc>
              <a:spcBef>
                <a:spcPct val="0"/>
              </a:spcBef>
              <a:spcAft>
                <a:spcPct val="15000"/>
              </a:spcAft>
              <a:buChar char="•"/>
            </a:pPr>
            <a:r>
              <a:rPr lang="en-US" sz="1800" kern="1200" dirty="0"/>
              <a:t>The server will be accessible via web services and running as a Flask application</a:t>
            </a:r>
          </a:p>
          <a:p>
            <a:pPr marL="171450" lvl="1" indent="-171450" algn="l" defTabSz="800100">
              <a:lnSpc>
                <a:spcPct val="90000"/>
              </a:lnSpc>
              <a:spcBef>
                <a:spcPct val="0"/>
              </a:spcBef>
              <a:spcAft>
                <a:spcPct val="15000"/>
              </a:spcAft>
              <a:buChar char="•"/>
            </a:pPr>
            <a:r>
              <a:rPr lang="en-US" sz="1800" kern="1200" dirty="0"/>
              <a:t>Any MIP/LP models will be built using the </a:t>
            </a:r>
            <a:r>
              <a:rPr lang="en-US" sz="1800" kern="1200" dirty="0" err="1">
                <a:latin typeface="Consolas" panose="020B0609020204030204" pitchFamily="49" charset="0"/>
              </a:rPr>
              <a:t>gurobipy</a:t>
            </a:r>
            <a:r>
              <a:rPr lang="en-US" sz="1800" kern="1200" dirty="0"/>
              <a:t> library</a:t>
            </a:r>
          </a:p>
        </p:txBody>
      </p:sp>
      <p:sp>
        <p:nvSpPr>
          <p:cNvPr id="4" name="Freeform 3">
            <a:extLst>
              <a:ext uri="{FF2B5EF4-FFF2-40B4-BE49-F238E27FC236}">
                <a16:creationId xmlns:a16="http://schemas.microsoft.com/office/drawing/2014/main" id="{C22D1C48-AFF4-D2F9-0EF0-179A70AA9FE3}"/>
              </a:ext>
            </a:extLst>
          </p:cNvPr>
          <p:cNvSpPr/>
          <p:nvPr/>
        </p:nvSpPr>
        <p:spPr>
          <a:xfrm>
            <a:off x="2093198" y="1007279"/>
            <a:ext cx="6990873" cy="531360"/>
          </a:xfrm>
          <a:custGeom>
            <a:avLst/>
            <a:gdLst>
              <a:gd name="connsiteX0" fmla="*/ 0 w 6990873"/>
              <a:gd name="connsiteY0" fmla="*/ 88562 h 531360"/>
              <a:gd name="connsiteX1" fmla="*/ 88562 w 6990873"/>
              <a:gd name="connsiteY1" fmla="*/ 0 h 531360"/>
              <a:gd name="connsiteX2" fmla="*/ 6902311 w 6990873"/>
              <a:gd name="connsiteY2" fmla="*/ 0 h 531360"/>
              <a:gd name="connsiteX3" fmla="*/ 6990873 w 6990873"/>
              <a:gd name="connsiteY3" fmla="*/ 88562 h 531360"/>
              <a:gd name="connsiteX4" fmla="*/ 6990873 w 6990873"/>
              <a:gd name="connsiteY4" fmla="*/ 442798 h 531360"/>
              <a:gd name="connsiteX5" fmla="*/ 6902311 w 6990873"/>
              <a:gd name="connsiteY5" fmla="*/ 531360 h 531360"/>
              <a:gd name="connsiteX6" fmla="*/ 88562 w 6990873"/>
              <a:gd name="connsiteY6" fmla="*/ 531360 h 531360"/>
              <a:gd name="connsiteX7" fmla="*/ 0 w 6990873"/>
              <a:gd name="connsiteY7" fmla="*/ 442798 h 531360"/>
              <a:gd name="connsiteX8" fmla="*/ 0 w 6990873"/>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0873" h="531360">
                <a:moveTo>
                  <a:pt x="0" y="88562"/>
                </a:moveTo>
                <a:cubicBezTo>
                  <a:pt x="0" y="39651"/>
                  <a:pt x="39651" y="0"/>
                  <a:pt x="88562" y="0"/>
                </a:cubicBezTo>
                <a:lnTo>
                  <a:pt x="6902311" y="0"/>
                </a:lnTo>
                <a:cubicBezTo>
                  <a:pt x="6951222" y="0"/>
                  <a:pt x="6990873" y="39651"/>
                  <a:pt x="6990873" y="88562"/>
                </a:cubicBezTo>
                <a:lnTo>
                  <a:pt x="6990873" y="442798"/>
                </a:lnTo>
                <a:cubicBezTo>
                  <a:pt x="6990873" y="491709"/>
                  <a:pt x="6951222" y="531360"/>
                  <a:pt x="6902311"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0177" tIns="25939" rIns="290177" bIns="25939" numCol="1" spcCol="1270" anchor="ctr" anchorCtr="0">
            <a:noAutofit/>
          </a:bodyPr>
          <a:lstStyle/>
          <a:p>
            <a:pPr marL="0" lvl="0" indent="0" algn="l" defTabSz="800100">
              <a:lnSpc>
                <a:spcPct val="90000"/>
              </a:lnSpc>
              <a:spcBef>
                <a:spcPct val="0"/>
              </a:spcBef>
              <a:spcAft>
                <a:spcPct val="35000"/>
              </a:spcAft>
              <a:buNone/>
            </a:pPr>
            <a:r>
              <a:rPr lang="en-US" sz="1800" kern="1200" dirty="0"/>
              <a:t>Backend</a:t>
            </a:r>
          </a:p>
        </p:txBody>
      </p:sp>
      <p:sp>
        <p:nvSpPr>
          <p:cNvPr id="9" name="Freeform 8">
            <a:extLst>
              <a:ext uri="{FF2B5EF4-FFF2-40B4-BE49-F238E27FC236}">
                <a16:creationId xmlns:a16="http://schemas.microsoft.com/office/drawing/2014/main" id="{885D75E1-EA7F-5BFF-AD7F-84C59EA0BAF3}"/>
              </a:ext>
            </a:extLst>
          </p:cNvPr>
          <p:cNvSpPr/>
          <p:nvPr/>
        </p:nvSpPr>
        <p:spPr>
          <a:xfrm>
            <a:off x="1593850" y="2996639"/>
            <a:ext cx="9986962" cy="1644299"/>
          </a:xfrm>
          <a:custGeom>
            <a:avLst/>
            <a:gdLst>
              <a:gd name="connsiteX0" fmla="*/ 0 w 9986962"/>
              <a:gd name="connsiteY0" fmla="*/ 0 h 1644299"/>
              <a:gd name="connsiteX1" fmla="*/ 9986962 w 9986962"/>
              <a:gd name="connsiteY1" fmla="*/ 0 h 1644299"/>
              <a:gd name="connsiteX2" fmla="*/ 9986962 w 9986962"/>
              <a:gd name="connsiteY2" fmla="*/ 1644299 h 1644299"/>
              <a:gd name="connsiteX3" fmla="*/ 0 w 9986962"/>
              <a:gd name="connsiteY3" fmla="*/ 1644299 h 1644299"/>
              <a:gd name="connsiteX4" fmla="*/ 0 w 9986962"/>
              <a:gd name="connsiteY4" fmla="*/ 0 h 1644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962" h="1644299">
                <a:moveTo>
                  <a:pt x="0" y="0"/>
                </a:moveTo>
                <a:lnTo>
                  <a:pt x="9986962" y="0"/>
                </a:lnTo>
                <a:lnTo>
                  <a:pt x="9986962" y="1644299"/>
                </a:lnTo>
                <a:lnTo>
                  <a:pt x="0" y="1644299"/>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5099" tIns="374904" rIns="77509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Users will have access to the tool via a web page</a:t>
            </a:r>
          </a:p>
          <a:p>
            <a:pPr marL="171450" lvl="1" indent="-171450" algn="l" defTabSz="800100">
              <a:lnSpc>
                <a:spcPct val="90000"/>
              </a:lnSpc>
              <a:spcBef>
                <a:spcPct val="0"/>
              </a:spcBef>
              <a:spcAft>
                <a:spcPct val="15000"/>
              </a:spcAft>
              <a:buChar char="•"/>
            </a:pPr>
            <a:r>
              <a:rPr lang="en-US" sz="1800" kern="1200" dirty="0"/>
              <a:t>The tool will be built using the Angular JavaScript framework</a:t>
            </a:r>
          </a:p>
          <a:p>
            <a:pPr marL="171450" lvl="1" indent="-171450" algn="l" defTabSz="800100">
              <a:lnSpc>
                <a:spcPct val="90000"/>
              </a:lnSpc>
              <a:spcBef>
                <a:spcPct val="0"/>
              </a:spcBef>
              <a:spcAft>
                <a:spcPct val="15000"/>
              </a:spcAft>
              <a:buChar char="•"/>
            </a:pPr>
            <a:r>
              <a:rPr lang="en-US" sz="1800" kern="1200" dirty="0"/>
              <a:t>The tool will allow for XLSX data loading of task and resource data</a:t>
            </a:r>
          </a:p>
          <a:p>
            <a:pPr marL="171450" lvl="1" indent="-171450" algn="l" defTabSz="800100">
              <a:lnSpc>
                <a:spcPct val="90000"/>
              </a:lnSpc>
              <a:spcBef>
                <a:spcPct val="0"/>
              </a:spcBef>
              <a:spcAft>
                <a:spcPct val="15000"/>
              </a:spcAft>
              <a:buChar char="•"/>
            </a:pPr>
            <a:r>
              <a:rPr lang="en-US" sz="1800" kern="1200" dirty="0"/>
              <a:t>The tool will display scheduling results to allow users to test the model</a:t>
            </a:r>
          </a:p>
        </p:txBody>
      </p:sp>
      <p:sp>
        <p:nvSpPr>
          <p:cNvPr id="11" name="Freeform 10">
            <a:extLst>
              <a:ext uri="{FF2B5EF4-FFF2-40B4-BE49-F238E27FC236}">
                <a16:creationId xmlns:a16="http://schemas.microsoft.com/office/drawing/2014/main" id="{87CEAAF6-FF5A-095D-C070-B8C634721E4F}"/>
              </a:ext>
            </a:extLst>
          </p:cNvPr>
          <p:cNvSpPr/>
          <p:nvPr/>
        </p:nvSpPr>
        <p:spPr>
          <a:xfrm>
            <a:off x="2093198" y="2730959"/>
            <a:ext cx="6990873" cy="531360"/>
          </a:xfrm>
          <a:custGeom>
            <a:avLst/>
            <a:gdLst>
              <a:gd name="connsiteX0" fmla="*/ 0 w 6990873"/>
              <a:gd name="connsiteY0" fmla="*/ 88562 h 531360"/>
              <a:gd name="connsiteX1" fmla="*/ 88562 w 6990873"/>
              <a:gd name="connsiteY1" fmla="*/ 0 h 531360"/>
              <a:gd name="connsiteX2" fmla="*/ 6902311 w 6990873"/>
              <a:gd name="connsiteY2" fmla="*/ 0 h 531360"/>
              <a:gd name="connsiteX3" fmla="*/ 6990873 w 6990873"/>
              <a:gd name="connsiteY3" fmla="*/ 88562 h 531360"/>
              <a:gd name="connsiteX4" fmla="*/ 6990873 w 6990873"/>
              <a:gd name="connsiteY4" fmla="*/ 442798 h 531360"/>
              <a:gd name="connsiteX5" fmla="*/ 6902311 w 6990873"/>
              <a:gd name="connsiteY5" fmla="*/ 531360 h 531360"/>
              <a:gd name="connsiteX6" fmla="*/ 88562 w 6990873"/>
              <a:gd name="connsiteY6" fmla="*/ 531360 h 531360"/>
              <a:gd name="connsiteX7" fmla="*/ 0 w 6990873"/>
              <a:gd name="connsiteY7" fmla="*/ 442798 h 531360"/>
              <a:gd name="connsiteX8" fmla="*/ 0 w 6990873"/>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0873" h="531360">
                <a:moveTo>
                  <a:pt x="0" y="88562"/>
                </a:moveTo>
                <a:cubicBezTo>
                  <a:pt x="0" y="39651"/>
                  <a:pt x="39651" y="0"/>
                  <a:pt x="88562" y="0"/>
                </a:cubicBezTo>
                <a:lnTo>
                  <a:pt x="6902311" y="0"/>
                </a:lnTo>
                <a:cubicBezTo>
                  <a:pt x="6951222" y="0"/>
                  <a:pt x="6990873" y="39651"/>
                  <a:pt x="6990873" y="88562"/>
                </a:cubicBezTo>
                <a:lnTo>
                  <a:pt x="6990873" y="442798"/>
                </a:lnTo>
                <a:cubicBezTo>
                  <a:pt x="6990873" y="491709"/>
                  <a:pt x="6951222" y="531360"/>
                  <a:pt x="6902311"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0177" tIns="25939" rIns="290177" bIns="25939" numCol="1" spcCol="1270" anchor="ctr" anchorCtr="0">
            <a:noAutofit/>
          </a:bodyPr>
          <a:lstStyle/>
          <a:p>
            <a:pPr marL="0" lvl="0" indent="0" algn="l" defTabSz="800100">
              <a:lnSpc>
                <a:spcPct val="90000"/>
              </a:lnSpc>
              <a:spcBef>
                <a:spcPct val="0"/>
              </a:spcBef>
              <a:spcAft>
                <a:spcPct val="35000"/>
              </a:spcAft>
              <a:buNone/>
            </a:pPr>
            <a:r>
              <a:rPr lang="en-US" sz="1800" kern="1200" dirty="0"/>
              <a:t>Frontend</a:t>
            </a:r>
          </a:p>
        </p:txBody>
      </p:sp>
      <p:sp>
        <p:nvSpPr>
          <p:cNvPr id="12" name="Freeform 11">
            <a:extLst>
              <a:ext uri="{FF2B5EF4-FFF2-40B4-BE49-F238E27FC236}">
                <a16:creationId xmlns:a16="http://schemas.microsoft.com/office/drawing/2014/main" id="{2B8ED116-5996-332A-8877-8164F13723CF}"/>
              </a:ext>
            </a:extLst>
          </p:cNvPr>
          <p:cNvSpPr/>
          <p:nvPr/>
        </p:nvSpPr>
        <p:spPr>
          <a:xfrm>
            <a:off x="1593850" y="5003820"/>
            <a:ext cx="9986962" cy="1304100"/>
          </a:xfrm>
          <a:custGeom>
            <a:avLst/>
            <a:gdLst>
              <a:gd name="connsiteX0" fmla="*/ 0 w 9986962"/>
              <a:gd name="connsiteY0" fmla="*/ 0 h 1304100"/>
              <a:gd name="connsiteX1" fmla="*/ 9986962 w 9986962"/>
              <a:gd name="connsiteY1" fmla="*/ 0 h 1304100"/>
              <a:gd name="connsiteX2" fmla="*/ 9986962 w 9986962"/>
              <a:gd name="connsiteY2" fmla="*/ 1304100 h 1304100"/>
              <a:gd name="connsiteX3" fmla="*/ 0 w 9986962"/>
              <a:gd name="connsiteY3" fmla="*/ 1304100 h 1304100"/>
              <a:gd name="connsiteX4" fmla="*/ 0 w 9986962"/>
              <a:gd name="connsiteY4" fmla="*/ 0 h 1304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962" h="1304100">
                <a:moveTo>
                  <a:pt x="0" y="0"/>
                </a:moveTo>
                <a:lnTo>
                  <a:pt x="9986962" y="0"/>
                </a:lnTo>
                <a:lnTo>
                  <a:pt x="9986962" y="1304100"/>
                </a:lnTo>
                <a:lnTo>
                  <a:pt x="0" y="130410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75099" tIns="374904" rIns="77509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tool will access a yet to be built web service to access the task and resource data</a:t>
            </a:r>
          </a:p>
          <a:p>
            <a:pPr marL="171450" lvl="1" indent="-171450" algn="l" defTabSz="800100">
              <a:lnSpc>
                <a:spcPct val="90000"/>
              </a:lnSpc>
              <a:spcBef>
                <a:spcPct val="0"/>
              </a:spcBef>
              <a:spcAft>
                <a:spcPct val="15000"/>
              </a:spcAft>
              <a:buChar char="•"/>
            </a:pPr>
            <a:r>
              <a:rPr lang="en-US" sz="1800" kern="1200" dirty="0"/>
              <a:t>The tool will have a web service end point that allows access to the model results including the schedule and any resulting statistics</a:t>
            </a:r>
          </a:p>
        </p:txBody>
      </p:sp>
      <p:sp>
        <p:nvSpPr>
          <p:cNvPr id="13" name="Freeform 12">
            <a:extLst>
              <a:ext uri="{FF2B5EF4-FFF2-40B4-BE49-F238E27FC236}">
                <a16:creationId xmlns:a16="http://schemas.microsoft.com/office/drawing/2014/main" id="{25EA5923-8631-E828-2B55-754641652685}"/>
              </a:ext>
            </a:extLst>
          </p:cNvPr>
          <p:cNvSpPr/>
          <p:nvPr/>
        </p:nvSpPr>
        <p:spPr>
          <a:xfrm>
            <a:off x="2093198" y="4738139"/>
            <a:ext cx="6990873" cy="531360"/>
          </a:xfrm>
          <a:custGeom>
            <a:avLst/>
            <a:gdLst>
              <a:gd name="connsiteX0" fmla="*/ 0 w 6990873"/>
              <a:gd name="connsiteY0" fmla="*/ 88562 h 531360"/>
              <a:gd name="connsiteX1" fmla="*/ 88562 w 6990873"/>
              <a:gd name="connsiteY1" fmla="*/ 0 h 531360"/>
              <a:gd name="connsiteX2" fmla="*/ 6902311 w 6990873"/>
              <a:gd name="connsiteY2" fmla="*/ 0 h 531360"/>
              <a:gd name="connsiteX3" fmla="*/ 6990873 w 6990873"/>
              <a:gd name="connsiteY3" fmla="*/ 88562 h 531360"/>
              <a:gd name="connsiteX4" fmla="*/ 6990873 w 6990873"/>
              <a:gd name="connsiteY4" fmla="*/ 442798 h 531360"/>
              <a:gd name="connsiteX5" fmla="*/ 6902311 w 6990873"/>
              <a:gd name="connsiteY5" fmla="*/ 531360 h 531360"/>
              <a:gd name="connsiteX6" fmla="*/ 88562 w 6990873"/>
              <a:gd name="connsiteY6" fmla="*/ 531360 h 531360"/>
              <a:gd name="connsiteX7" fmla="*/ 0 w 6990873"/>
              <a:gd name="connsiteY7" fmla="*/ 442798 h 531360"/>
              <a:gd name="connsiteX8" fmla="*/ 0 w 6990873"/>
              <a:gd name="connsiteY8" fmla="*/ 88562 h 5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90873" h="531360">
                <a:moveTo>
                  <a:pt x="0" y="88562"/>
                </a:moveTo>
                <a:cubicBezTo>
                  <a:pt x="0" y="39651"/>
                  <a:pt x="39651" y="0"/>
                  <a:pt x="88562" y="0"/>
                </a:cubicBezTo>
                <a:lnTo>
                  <a:pt x="6902311" y="0"/>
                </a:lnTo>
                <a:cubicBezTo>
                  <a:pt x="6951222" y="0"/>
                  <a:pt x="6990873" y="39651"/>
                  <a:pt x="6990873" y="88562"/>
                </a:cubicBezTo>
                <a:lnTo>
                  <a:pt x="6990873" y="442798"/>
                </a:lnTo>
                <a:cubicBezTo>
                  <a:pt x="6990873" y="491709"/>
                  <a:pt x="6951222" y="531360"/>
                  <a:pt x="6902311" y="531360"/>
                </a:cubicBezTo>
                <a:lnTo>
                  <a:pt x="88562" y="531360"/>
                </a:lnTo>
                <a:cubicBezTo>
                  <a:pt x="39651" y="531360"/>
                  <a:pt x="0" y="491709"/>
                  <a:pt x="0" y="442798"/>
                </a:cubicBezTo>
                <a:lnTo>
                  <a:pt x="0" y="8856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0177" tIns="25939" rIns="290177" bIns="25939" numCol="1" spcCol="1270" anchor="ctr" anchorCtr="0">
            <a:noAutofit/>
          </a:bodyPr>
          <a:lstStyle/>
          <a:p>
            <a:pPr marL="0" lvl="0" indent="0" algn="l" defTabSz="800100">
              <a:lnSpc>
                <a:spcPct val="90000"/>
              </a:lnSpc>
              <a:spcBef>
                <a:spcPct val="0"/>
              </a:spcBef>
              <a:spcAft>
                <a:spcPct val="35000"/>
              </a:spcAft>
              <a:buNone/>
            </a:pPr>
            <a:r>
              <a:rPr lang="en-US" sz="1800" kern="1200" dirty="0"/>
              <a:t>Data Feed</a:t>
            </a:r>
          </a:p>
        </p:txBody>
      </p:sp>
      <p:sp>
        <p:nvSpPr>
          <p:cNvPr id="5" name="Date Placeholder 4">
            <a:extLst>
              <a:ext uri="{FF2B5EF4-FFF2-40B4-BE49-F238E27FC236}">
                <a16:creationId xmlns:a16="http://schemas.microsoft.com/office/drawing/2014/main" id="{8BCFB6F6-262E-DD94-28C4-63FDFEA15172}"/>
              </a:ext>
            </a:extLst>
          </p:cNvPr>
          <p:cNvSpPr>
            <a:spLocks noGrp="1"/>
          </p:cNvSpPr>
          <p:nvPr>
            <p:ph type="dt" sz="half" idx="10"/>
          </p:nvPr>
        </p:nvSpPr>
        <p:spPr/>
        <p:txBody>
          <a:bodyPr/>
          <a:lstStyle/>
          <a:p>
            <a:r>
              <a:rPr lang="en-US"/>
              <a:t>2023-04-16</a:t>
            </a:r>
          </a:p>
        </p:txBody>
      </p:sp>
      <p:sp>
        <p:nvSpPr>
          <p:cNvPr id="6" name="Footer Placeholder 5">
            <a:extLst>
              <a:ext uri="{FF2B5EF4-FFF2-40B4-BE49-F238E27FC236}">
                <a16:creationId xmlns:a16="http://schemas.microsoft.com/office/drawing/2014/main" id="{2F4C5996-6A9A-3E08-7D89-45259F03FD48}"/>
              </a:ext>
            </a:extLst>
          </p:cNvPr>
          <p:cNvSpPr>
            <a:spLocks noGrp="1"/>
          </p:cNvSpPr>
          <p:nvPr>
            <p:ph type="ftr" sz="quarter" idx="11"/>
          </p:nvPr>
        </p:nvSpPr>
        <p:spPr/>
        <p:txBody>
          <a:bodyPr/>
          <a:lstStyle/>
          <a:p>
            <a:r>
              <a:rPr lang="en-US"/>
              <a:t>Copyright © Princeton Consultants 2023 (V1.0)</a:t>
            </a:r>
          </a:p>
        </p:txBody>
      </p:sp>
      <p:sp>
        <p:nvSpPr>
          <p:cNvPr id="7" name="Slide Number Placeholder 6">
            <a:extLst>
              <a:ext uri="{FF2B5EF4-FFF2-40B4-BE49-F238E27FC236}">
                <a16:creationId xmlns:a16="http://schemas.microsoft.com/office/drawing/2014/main" id="{4FE9E691-B626-1077-D014-5A7F79339DC3}"/>
              </a:ext>
            </a:extLst>
          </p:cNvPr>
          <p:cNvSpPr>
            <a:spLocks noGrp="1"/>
          </p:cNvSpPr>
          <p:nvPr>
            <p:ph type="sldNum" sz="quarter" idx="12"/>
          </p:nvPr>
        </p:nvSpPr>
        <p:spPr/>
        <p:txBody>
          <a:bodyPr/>
          <a:lstStyle/>
          <a:p>
            <a:fld id="{7DC1BBB0-96F0-4077-A278-0F3FB5C104D3}" type="slidenum">
              <a:rPr lang="en-US" smtClean="0"/>
              <a:t>11</a:t>
            </a:fld>
            <a:endParaRPr lang="en-US"/>
          </a:p>
        </p:txBody>
      </p:sp>
      <p:pic>
        <p:nvPicPr>
          <p:cNvPr id="14" name="Graphic 13" descr="Handshake with solid fill">
            <a:extLst>
              <a:ext uri="{FF2B5EF4-FFF2-40B4-BE49-F238E27FC236}">
                <a16:creationId xmlns:a16="http://schemas.microsoft.com/office/drawing/2014/main" id="{D1945816-2310-90C3-6B2C-9C9B62635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6012" y="990600"/>
            <a:ext cx="5181600" cy="5181600"/>
          </a:xfrm>
          <a:prstGeom prst="rect">
            <a:avLst/>
          </a:prstGeom>
        </p:spPr>
      </p:pic>
    </p:spTree>
    <p:extLst>
      <p:ext uri="{BB962C8B-B14F-4D97-AF65-F5344CB8AC3E}">
        <p14:creationId xmlns:p14="http://schemas.microsoft.com/office/powerpoint/2010/main" val="404154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1E22-3651-DC13-4DDE-4A4D2D31AF07}"/>
              </a:ext>
            </a:extLst>
          </p:cNvPr>
          <p:cNvSpPr>
            <a:spLocks noGrp="1"/>
          </p:cNvSpPr>
          <p:nvPr>
            <p:ph type="title"/>
          </p:nvPr>
        </p:nvSpPr>
        <p:spPr/>
        <p:txBody>
          <a:bodyPr>
            <a:normAutofit fontScale="90000"/>
          </a:bodyPr>
          <a:lstStyle/>
          <a:p>
            <a:r>
              <a:rPr lang="en-US" dirty="0"/>
              <a:t>Refresher on Steps Done So Far</a:t>
            </a:r>
          </a:p>
        </p:txBody>
      </p:sp>
      <p:grpSp>
        <p:nvGrpSpPr>
          <p:cNvPr id="16" name="Group 15">
            <a:extLst>
              <a:ext uri="{FF2B5EF4-FFF2-40B4-BE49-F238E27FC236}">
                <a16:creationId xmlns:a16="http://schemas.microsoft.com/office/drawing/2014/main" id="{00BC5628-2C5A-FE82-9D1D-C0E0D3480A43}"/>
              </a:ext>
            </a:extLst>
          </p:cNvPr>
          <p:cNvGrpSpPr/>
          <p:nvPr/>
        </p:nvGrpSpPr>
        <p:grpSpPr>
          <a:xfrm>
            <a:off x="1446213" y="1042741"/>
            <a:ext cx="10286999" cy="1422165"/>
            <a:chOff x="1446213" y="1042741"/>
            <a:chExt cx="10286999" cy="1422165"/>
          </a:xfrm>
        </p:grpSpPr>
        <p:sp>
          <p:nvSpPr>
            <p:cNvPr id="8" name="Freeform 7">
              <a:extLst>
                <a:ext uri="{FF2B5EF4-FFF2-40B4-BE49-F238E27FC236}">
                  <a16:creationId xmlns:a16="http://schemas.microsoft.com/office/drawing/2014/main" id="{9BF00BAF-A535-4B1B-7559-1F04AD3D8BEB}"/>
                </a:ext>
              </a:extLst>
            </p:cNvPr>
            <p:cNvSpPr/>
            <p:nvPr/>
          </p:nvSpPr>
          <p:spPr>
            <a:xfrm>
              <a:off x="1446213" y="1042741"/>
              <a:ext cx="995515" cy="1422165"/>
            </a:xfrm>
            <a:custGeom>
              <a:avLst/>
              <a:gdLst>
                <a:gd name="connsiteX0" fmla="*/ 0 w 1422164"/>
                <a:gd name="connsiteY0" fmla="*/ 0 h 995514"/>
                <a:gd name="connsiteX1" fmla="*/ 924407 w 1422164"/>
                <a:gd name="connsiteY1" fmla="*/ 0 h 995514"/>
                <a:gd name="connsiteX2" fmla="*/ 1422164 w 1422164"/>
                <a:gd name="connsiteY2" fmla="*/ 497757 h 995514"/>
                <a:gd name="connsiteX3" fmla="*/ 924407 w 1422164"/>
                <a:gd name="connsiteY3" fmla="*/ 995514 h 995514"/>
                <a:gd name="connsiteX4" fmla="*/ 0 w 1422164"/>
                <a:gd name="connsiteY4" fmla="*/ 995514 h 995514"/>
                <a:gd name="connsiteX5" fmla="*/ 497757 w 1422164"/>
                <a:gd name="connsiteY5" fmla="*/ 497757 h 995514"/>
                <a:gd name="connsiteX6" fmla="*/ 0 w 1422164"/>
                <a:gd name="connsiteY6" fmla="*/ 0 h 9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164" h="995514">
                  <a:moveTo>
                    <a:pt x="1422164" y="0"/>
                  </a:moveTo>
                  <a:lnTo>
                    <a:pt x="1422164" y="647084"/>
                  </a:lnTo>
                  <a:lnTo>
                    <a:pt x="711082" y="995514"/>
                  </a:lnTo>
                  <a:lnTo>
                    <a:pt x="0" y="647084"/>
                  </a:lnTo>
                  <a:lnTo>
                    <a:pt x="0" y="0"/>
                  </a:lnTo>
                  <a:lnTo>
                    <a:pt x="711082" y="348430"/>
                  </a:lnTo>
                  <a:lnTo>
                    <a:pt x="1422164" y="0"/>
                  </a:lnTo>
                  <a:close/>
                </a:path>
              </a:pathLst>
            </a:custGeom>
          </p:spPr>
          <p:style>
            <a:lnRef idx="1">
              <a:schemeClr val="accent4">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8255" tIns="506013" rIns="8256" bIns="506012" numCol="1" spcCol="1270" anchor="ctr" anchorCtr="0">
              <a:noAutofit/>
            </a:bodyPr>
            <a:lstStyle/>
            <a:p>
              <a:pPr marL="0" lvl="0" indent="0" algn="ctr" defTabSz="577850">
                <a:lnSpc>
                  <a:spcPct val="90000"/>
                </a:lnSpc>
                <a:spcBef>
                  <a:spcPct val="0"/>
                </a:spcBef>
                <a:spcAft>
                  <a:spcPct val="35000"/>
                </a:spcAft>
                <a:buNone/>
              </a:pPr>
              <a:r>
                <a:rPr lang="en-US" sz="1300" kern="1200" dirty="0"/>
                <a:t>User Interviews</a:t>
              </a:r>
            </a:p>
          </p:txBody>
        </p:sp>
        <p:sp>
          <p:nvSpPr>
            <p:cNvPr id="9" name="Freeform 8">
              <a:extLst>
                <a:ext uri="{FF2B5EF4-FFF2-40B4-BE49-F238E27FC236}">
                  <a16:creationId xmlns:a16="http://schemas.microsoft.com/office/drawing/2014/main" id="{35E77BBB-8859-6B26-278D-B598A0A481A3}"/>
                </a:ext>
              </a:extLst>
            </p:cNvPr>
            <p:cNvSpPr/>
            <p:nvPr/>
          </p:nvSpPr>
          <p:spPr>
            <a:xfrm>
              <a:off x="2441726" y="1042743"/>
              <a:ext cx="9291486" cy="924407"/>
            </a:xfrm>
            <a:custGeom>
              <a:avLst/>
              <a:gdLst>
                <a:gd name="connsiteX0" fmla="*/ 154071 w 924406"/>
                <a:gd name="connsiteY0" fmla="*/ 0 h 9291485"/>
                <a:gd name="connsiteX1" fmla="*/ 770335 w 924406"/>
                <a:gd name="connsiteY1" fmla="*/ 0 h 9291485"/>
                <a:gd name="connsiteX2" fmla="*/ 924406 w 924406"/>
                <a:gd name="connsiteY2" fmla="*/ 154071 h 9291485"/>
                <a:gd name="connsiteX3" fmla="*/ 924406 w 924406"/>
                <a:gd name="connsiteY3" fmla="*/ 9291485 h 9291485"/>
                <a:gd name="connsiteX4" fmla="*/ 924406 w 924406"/>
                <a:gd name="connsiteY4" fmla="*/ 9291485 h 9291485"/>
                <a:gd name="connsiteX5" fmla="*/ 0 w 924406"/>
                <a:gd name="connsiteY5" fmla="*/ 9291485 h 9291485"/>
                <a:gd name="connsiteX6" fmla="*/ 0 w 924406"/>
                <a:gd name="connsiteY6" fmla="*/ 9291485 h 9291485"/>
                <a:gd name="connsiteX7" fmla="*/ 0 w 924406"/>
                <a:gd name="connsiteY7" fmla="*/ 154071 h 9291485"/>
                <a:gd name="connsiteX8" fmla="*/ 154071 w 924406"/>
                <a:gd name="connsiteY8" fmla="*/ 0 h 929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406" h="9291485">
                  <a:moveTo>
                    <a:pt x="924406" y="1548618"/>
                  </a:moveTo>
                  <a:lnTo>
                    <a:pt x="924406" y="7742867"/>
                  </a:lnTo>
                  <a:cubicBezTo>
                    <a:pt x="924406" y="8598142"/>
                    <a:pt x="917543" y="9291480"/>
                    <a:pt x="909077" y="9291480"/>
                  </a:cubicBezTo>
                  <a:lnTo>
                    <a:pt x="0" y="9291480"/>
                  </a:lnTo>
                  <a:lnTo>
                    <a:pt x="0" y="9291480"/>
                  </a:lnTo>
                  <a:lnTo>
                    <a:pt x="0" y="5"/>
                  </a:lnTo>
                  <a:lnTo>
                    <a:pt x="0" y="5"/>
                  </a:lnTo>
                  <a:lnTo>
                    <a:pt x="909077" y="5"/>
                  </a:lnTo>
                  <a:cubicBezTo>
                    <a:pt x="917543" y="5"/>
                    <a:pt x="924406" y="693343"/>
                    <a:pt x="924406" y="1548618"/>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2457" tIns="53381" rIns="53381" bIns="53382"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Meet with a representative set of business users</a:t>
              </a:r>
            </a:p>
            <a:p>
              <a:pPr marL="228600" lvl="2" indent="-114300" algn="l" defTabSz="577850">
                <a:lnSpc>
                  <a:spcPct val="90000"/>
                </a:lnSpc>
                <a:spcBef>
                  <a:spcPct val="0"/>
                </a:spcBef>
                <a:spcAft>
                  <a:spcPct val="15000"/>
                </a:spcAft>
                <a:buChar char="•"/>
              </a:pPr>
              <a:r>
                <a:rPr lang="en-US" sz="1300" kern="1200" dirty="0"/>
                <a:t>Generally, the more the better, but there is a point where you hit diminishing returns</a:t>
              </a:r>
            </a:p>
            <a:p>
              <a:pPr marL="114300" lvl="1" indent="-114300" algn="l" defTabSz="577850">
                <a:lnSpc>
                  <a:spcPct val="90000"/>
                </a:lnSpc>
                <a:spcBef>
                  <a:spcPct val="0"/>
                </a:spcBef>
                <a:spcAft>
                  <a:spcPct val="15000"/>
                </a:spcAft>
                <a:buChar char="•"/>
              </a:pPr>
              <a:r>
                <a:rPr lang="en-US" sz="1300" kern="1200" dirty="0"/>
                <a:t>Use the interviews to understand how they work now and what decisions they make</a:t>
              </a:r>
            </a:p>
            <a:p>
              <a:pPr marL="114300" lvl="1" indent="-114300" algn="l" defTabSz="577850">
                <a:lnSpc>
                  <a:spcPct val="90000"/>
                </a:lnSpc>
                <a:spcBef>
                  <a:spcPct val="0"/>
                </a:spcBef>
                <a:spcAft>
                  <a:spcPct val="15000"/>
                </a:spcAft>
                <a:buChar char="•"/>
              </a:pPr>
              <a:r>
                <a:rPr lang="en-US" sz="1300" kern="1200" dirty="0"/>
                <a:t>Those decisions will help drive the business requirements</a:t>
              </a:r>
            </a:p>
          </p:txBody>
        </p:sp>
      </p:grpSp>
      <p:grpSp>
        <p:nvGrpSpPr>
          <p:cNvPr id="17" name="Group 16">
            <a:extLst>
              <a:ext uri="{FF2B5EF4-FFF2-40B4-BE49-F238E27FC236}">
                <a16:creationId xmlns:a16="http://schemas.microsoft.com/office/drawing/2014/main" id="{AD8041A8-2F87-2B20-5974-CBC9E623C086}"/>
              </a:ext>
            </a:extLst>
          </p:cNvPr>
          <p:cNvGrpSpPr/>
          <p:nvPr/>
        </p:nvGrpSpPr>
        <p:grpSpPr>
          <a:xfrm>
            <a:off x="1446213" y="2320000"/>
            <a:ext cx="10286999" cy="1422164"/>
            <a:chOff x="1446213" y="2320000"/>
            <a:chExt cx="10286999" cy="1422164"/>
          </a:xfrm>
        </p:grpSpPr>
        <p:sp>
          <p:nvSpPr>
            <p:cNvPr id="10" name="Freeform 9">
              <a:extLst>
                <a:ext uri="{FF2B5EF4-FFF2-40B4-BE49-F238E27FC236}">
                  <a16:creationId xmlns:a16="http://schemas.microsoft.com/office/drawing/2014/main" id="{69B42853-B14E-749A-CBC0-77826ABC756B}"/>
                </a:ext>
              </a:extLst>
            </p:cNvPr>
            <p:cNvSpPr/>
            <p:nvPr/>
          </p:nvSpPr>
          <p:spPr>
            <a:xfrm>
              <a:off x="1446213" y="2320000"/>
              <a:ext cx="995514" cy="1422164"/>
            </a:xfrm>
            <a:custGeom>
              <a:avLst/>
              <a:gdLst>
                <a:gd name="connsiteX0" fmla="*/ 0 w 1422164"/>
                <a:gd name="connsiteY0" fmla="*/ 0 h 995514"/>
                <a:gd name="connsiteX1" fmla="*/ 924407 w 1422164"/>
                <a:gd name="connsiteY1" fmla="*/ 0 h 995514"/>
                <a:gd name="connsiteX2" fmla="*/ 1422164 w 1422164"/>
                <a:gd name="connsiteY2" fmla="*/ 497757 h 995514"/>
                <a:gd name="connsiteX3" fmla="*/ 924407 w 1422164"/>
                <a:gd name="connsiteY3" fmla="*/ 995514 h 995514"/>
                <a:gd name="connsiteX4" fmla="*/ 0 w 1422164"/>
                <a:gd name="connsiteY4" fmla="*/ 995514 h 995514"/>
                <a:gd name="connsiteX5" fmla="*/ 497757 w 1422164"/>
                <a:gd name="connsiteY5" fmla="*/ 497757 h 995514"/>
                <a:gd name="connsiteX6" fmla="*/ 0 w 1422164"/>
                <a:gd name="connsiteY6" fmla="*/ 0 h 9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164" h="995514">
                  <a:moveTo>
                    <a:pt x="1422164" y="0"/>
                  </a:moveTo>
                  <a:lnTo>
                    <a:pt x="1422164" y="647084"/>
                  </a:lnTo>
                  <a:lnTo>
                    <a:pt x="711082" y="995514"/>
                  </a:lnTo>
                  <a:lnTo>
                    <a:pt x="0" y="647084"/>
                  </a:lnTo>
                  <a:lnTo>
                    <a:pt x="0" y="0"/>
                  </a:lnTo>
                  <a:lnTo>
                    <a:pt x="711082" y="348430"/>
                  </a:lnTo>
                  <a:lnTo>
                    <a:pt x="1422164" y="0"/>
                  </a:lnTo>
                  <a:close/>
                </a:path>
              </a:pathLst>
            </a:custGeom>
          </p:spPr>
          <p:style>
            <a:lnRef idx="1">
              <a:schemeClr val="accent4">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8255" tIns="506012" rIns="8255" bIns="506012" numCol="1" spcCol="1270" anchor="ctr" anchorCtr="0">
              <a:noAutofit/>
            </a:bodyPr>
            <a:lstStyle/>
            <a:p>
              <a:pPr marL="0" lvl="0" indent="0" algn="ctr" defTabSz="577850">
                <a:lnSpc>
                  <a:spcPct val="90000"/>
                </a:lnSpc>
                <a:spcBef>
                  <a:spcPct val="0"/>
                </a:spcBef>
                <a:spcAft>
                  <a:spcPct val="35000"/>
                </a:spcAft>
                <a:buNone/>
              </a:pPr>
              <a:r>
                <a:rPr lang="en-US" sz="1300" b="0" i="0" kern="1200" dirty="0"/>
                <a:t>Business Requirements</a:t>
              </a:r>
              <a:endParaRPr lang="en-US" sz="1300" kern="1200" dirty="0"/>
            </a:p>
          </p:txBody>
        </p:sp>
        <p:sp>
          <p:nvSpPr>
            <p:cNvPr id="11" name="Freeform 10">
              <a:extLst>
                <a:ext uri="{FF2B5EF4-FFF2-40B4-BE49-F238E27FC236}">
                  <a16:creationId xmlns:a16="http://schemas.microsoft.com/office/drawing/2014/main" id="{CB9ED2B2-3891-5117-7707-D3CD169E4534}"/>
                </a:ext>
              </a:extLst>
            </p:cNvPr>
            <p:cNvSpPr/>
            <p:nvPr/>
          </p:nvSpPr>
          <p:spPr>
            <a:xfrm>
              <a:off x="2441726" y="2320001"/>
              <a:ext cx="9291486" cy="924407"/>
            </a:xfrm>
            <a:custGeom>
              <a:avLst/>
              <a:gdLst>
                <a:gd name="connsiteX0" fmla="*/ 154071 w 924406"/>
                <a:gd name="connsiteY0" fmla="*/ 0 h 9291485"/>
                <a:gd name="connsiteX1" fmla="*/ 770335 w 924406"/>
                <a:gd name="connsiteY1" fmla="*/ 0 h 9291485"/>
                <a:gd name="connsiteX2" fmla="*/ 924406 w 924406"/>
                <a:gd name="connsiteY2" fmla="*/ 154071 h 9291485"/>
                <a:gd name="connsiteX3" fmla="*/ 924406 w 924406"/>
                <a:gd name="connsiteY3" fmla="*/ 9291485 h 9291485"/>
                <a:gd name="connsiteX4" fmla="*/ 924406 w 924406"/>
                <a:gd name="connsiteY4" fmla="*/ 9291485 h 9291485"/>
                <a:gd name="connsiteX5" fmla="*/ 0 w 924406"/>
                <a:gd name="connsiteY5" fmla="*/ 9291485 h 9291485"/>
                <a:gd name="connsiteX6" fmla="*/ 0 w 924406"/>
                <a:gd name="connsiteY6" fmla="*/ 9291485 h 9291485"/>
                <a:gd name="connsiteX7" fmla="*/ 0 w 924406"/>
                <a:gd name="connsiteY7" fmla="*/ 154071 h 9291485"/>
                <a:gd name="connsiteX8" fmla="*/ 154071 w 924406"/>
                <a:gd name="connsiteY8" fmla="*/ 0 h 929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406" h="9291485">
                  <a:moveTo>
                    <a:pt x="924406" y="1548618"/>
                  </a:moveTo>
                  <a:lnTo>
                    <a:pt x="924406" y="7742867"/>
                  </a:lnTo>
                  <a:cubicBezTo>
                    <a:pt x="924406" y="8598142"/>
                    <a:pt x="917543" y="9291480"/>
                    <a:pt x="909077" y="9291480"/>
                  </a:cubicBezTo>
                  <a:lnTo>
                    <a:pt x="0" y="9291480"/>
                  </a:lnTo>
                  <a:lnTo>
                    <a:pt x="0" y="9291480"/>
                  </a:lnTo>
                  <a:lnTo>
                    <a:pt x="0" y="5"/>
                  </a:lnTo>
                  <a:lnTo>
                    <a:pt x="0" y="5"/>
                  </a:lnTo>
                  <a:lnTo>
                    <a:pt x="909077" y="5"/>
                  </a:lnTo>
                  <a:cubicBezTo>
                    <a:pt x="917543" y="5"/>
                    <a:pt x="924406" y="693343"/>
                    <a:pt x="924406" y="1548618"/>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2457" tIns="53381" rIns="53381" bIns="53382"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Extract the items that are necessary for any tool being built to meet the needs of the business from the interviews</a:t>
              </a:r>
            </a:p>
            <a:p>
              <a:pPr marL="114300" lvl="1" indent="-114300" algn="l" defTabSz="577850">
                <a:lnSpc>
                  <a:spcPct val="90000"/>
                </a:lnSpc>
                <a:spcBef>
                  <a:spcPct val="0"/>
                </a:spcBef>
                <a:spcAft>
                  <a:spcPct val="15000"/>
                </a:spcAft>
                <a:buChar char="•"/>
              </a:pPr>
              <a:r>
                <a:rPr lang="en-US" sz="1300" kern="1200" dirty="0"/>
                <a:t>Provide the requirements back to the business stakeholders to get approval</a:t>
              </a:r>
            </a:p>
            <a:p>
              <a:pPr marL="114300" lvl="1" indent="-114300" algn="l" defTabSz="577850">
                <a:lnSpc>
                  <a:spcPct val="90000"/>
                </a:lnSpc>
                <a:spcBef>
                  <a:spcPct val="0"/>
                </a:spcBef>
                <a:spcAft>
                  <a:spcPct val="15000"/>
                </a:spcAft>
                <a:buChar char="•"/>
              </a:pPr>
              <a:r>
                <a:rPr lang="en-US" sz="1300" kern="1200" dirty="0"/>
                <a:t>Once we know what the tool needs to do we start talking about how the tool is going to achieve them</a:t>
              </a:r>
            </a:p>
          </p:txBody>
        </p:sp>
      </p:grpSp>
      <p:grpSp>
        <p:nvGrpSpPr>
          <p:cNvPr id="18" name="Group 17">
            <a:extLst>
              <a:ext uri="{FF2B5EF4-FFF2-40B4-BE49-F238E27FC236}">
                <a16:creationId xmlns:a16="http://schemas.microsoft.com/office/drawing/2014/main" id="{E8CA2749-2DA5-CA0E-7278-C689FB01AE03}"/>
              </a:ext>
            </a:extLst>
          </p:cNvPr>
          <p:cNvGrpSpPr/>
          <p:nvPr/>
        </p:nvGrpSpPr>
        <p:grpSpPr>
          <a:xfrm>
            <a:off x="1446213" y="3597259"/>
            <a:ext cx="10286999" cy="1422164"/>
            <a:chOff x="1446213" y="3597259"/>
            <a:chExt cx="10286999" cy="1422164"/>
          </a:xfrm>
        </p:grpSpPr>
        <p:sp>
          <p:nvSpPr>
            <p:cNvPr id="12" name="Freeform 11">
              <a:extLst>
                <a:ext uri="{FF2B5EF4-FFF2-40B4-BE49-F238E27FC236}">
                  <a16:creationId xmlns:a16="http://schemas.microsoft.com/office/drawing/2014/main" id="{6B3047FB-D135-AFCB-45FA-C0BF52BBBCD5}"/>
                </a:ext>
              </a:extLst>
            </p:cNvPr>
            <p:cNvSpPr/>
            <p:nvPr/>
          </p:nvSpPr>
          <p:spPr>
            <a:xfrm>
              <a:off x="1446213" y="3597259"/>
              <a:ext cx="995514" cy="1422164"/>
            </a:xfrm>
            <a:custGeom>
              <a:avLst/>
              <a:gdLst>
                <a:gd name="connsiteX0" fmla="*/ 0 w 1422164"/>
                <a:gd name="connsiteY0" fmla="*/ 0 h 995514"/>
                <a:gd name="connsiteX1" fmla="*/ 924407 w 1422164"/>
                <a:gd name="connsiteY1" fmla="*/ 0 h 995514"/>
                <a:gd name="connsiteX2" fmla="*/ 1422164 w 1422164"/>
                <a:gd name="connsiteY2" fmla="*/ 497757 h 995514"/>
                <a:gd name="connsiteX3" fmla="*/ 924407 w 1422164"/>
                <a:gd name="connsiteY3" fmla="*/ 995514 h 995514"/>
                <a:gd name="connsiteX4" fmla="*/ 0 w 1422164"/>
                <a:gd name="connsiteY4" fmla="*/ 995514 h 995514"/>
                <a:gd name="connsiteX5" fmla="*/ 497757 w 1422164"/>
                <a:gd name="connsiteY5" fmla="*/ 497757 h 995514"/>
                <a:gd name="connsiteX6" fmla="*/ 0 w 1422164"/>
                <a:gd name="connsiteY6" fmla="*/ 0 h 9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164" h="995514">
                  <a:moveTo>
                    <a:pt x="1422164" y="0"/>
                  </a:moveTo>
                  <a:lnTo>
                    <a:pt x="1422164" y="647084"/>
                  </a:lnTo>
                  <a:lnTo>
                    <a:pt x="711082" y="995514"/>
                  </a:lnTo>
                  <a:lnTo>
                    <a:pt x="0" y="647084"/>
                  </a:lnTo>
                  <a:lnTo>
                    <a:pt x="0" y="0"/>
                  </a:lnTo>
                  <a:lnTo>
                    <a:pt x="711082" y="348430"/>
                  </a:lnTo>
                  <a:lnTo>
                    <a:pt x="1422164" y="0"/>
                  </a:lnTo>
                  <a:close/>
                </a:path>
              </a:pathLst>
            </a:custGeom>
          </p:spPr>
          <p:style>
            <a:lnRef idx="1">
              <a:schemeClr val="accent4">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8255" tIns="506012" rIns="8255" bIns="506012" numCol="1" spcCol="1270" anchor="ctr" anchorCtr="0">
              <a:noAutofit/>
            </a:bodyPr>
            <a:lstStyle/>
            <a:p>
              <a:pPr marL="0" lvl="0" indent="0" algn="ctr" defTabSz="577850">
                <a:lnSpc>
                  <a:spcPct val="90000"/>
                </a:lnSpc>
                <a:spcBef>
                  <a:spcPct val="0"/>
                </a:spcBef>
                <a:spcAft>
                  <a:spcPct val="35000"/>
                </a:spcAft>
                <a:buNone/>
              </a:pPr>
              <a:r>
                <a:rPr lang="en-US" sz="1300" kern="1200" dirty="0"/>
                <a:t>Technical Discussions</a:t>
              </a:r>
            </a:p>
          </p:txBody>
        </p:sp>
        <p:sp>
          <p:nvSpPr>
            <p:cNvPr id="13" name="Freeform 12">
              <a:extLst>
                <a:ext uri="{FF2B5EF4-FFF2-40B4-BE49-F238E27FC236}">
                  <a16:creationId xmlns:a16="http://schemas.microsoft.com/office/drawing/2014/main" id="{278B90FE-FC23-2476-C4B7-9CF55330730F}"/>
                </a:ext>
              </a:extLst>
            </p:cNvPr>
            <p:cNvSpPr/>
            <p:nvPr/>
          </p:nvSpPr>
          <p:spPr>
            <a:xfrm>
              <a:off x="2441726" y="3597260"/>
              <a:ext cx="9291486" cy="924407"/>
            </a:xfrm>
            <a:custGeom>
              <a:avLst/>
              <a:gdLst>
                <a:gd name="connsiteX0" fmla="*/ 154071 w 924406"/>
                <a:gd name="connsiteY0" fmla="*/ 0 h 9291485"/>
                <a:gd name="connsiteX1" fmla="*/ 770335 w 924406"/>
                <a:gd name="connsiteY1" fmla="*/ 0 h 9291485"/>
                <a:gd name="connsiteX2" fmla="*/ 924406 w 924406"/>
                <a:gd name="connsiteY2" fmla="*/ 154071 h 9291485"/>
                <a:gd name="connsiteX3" fmla="*/ 924406 w 924406"/>
                <a:gd name="connsiteY3" fmla="*/ 9291485 h 9291485"/>
                <a:gd name="connsiteX4" fmla="*/ 924406 w 924406"/>
                <a:gd name="connsiteY4" fmla="*/ 9291485 h 9291485"/>
                <a:gd name="connsiteX5" fmla="*/ 0 w 924406"/>
                <a:gd name="connsiteY5" fmla="*/ 9291485 h 9291485"/>
                <a:gd name="connsiteX6" fmla="*/ 0 w 924406"/>
                <a:gd name="connsiteY6" fmla="*/ 9291485 h 9291485"/>
                <a:gd name="connsiteX7" fmla="*/ 0 w 924406"/>
                <a:gd name="connsiteY7" fmla="*/ 154071 h 9291485"/>
                <a:gd name="connsiteX8" fmla="*/ 154071 w 924406"/>
                <a:gd name="connsiteY8" fmla="*/ 0 h 929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406" h="9291485">
                  <a:moveTo>
                    <a:pt x="924406" y="1548618"/>
                  </a:moveTo>
                  <a:lnTo>
                    <a:pt x="924406" y="7742867"/>
                  </a:lnTo>
                  <a:cubicBezTo>
                    <a:pt x="924406" y="8598142"/>
                    <a:pt x="917543" y="9291480"/>
                    <a:pt x="909077" y="9291480"/>
                  </a:cubicBezTo>
                  <a:lnTo>
                    <a:pt x="0" y="9291480"/>
                  </a:lnTo>
                  <a:lnTo>
                    <a:pt x="0" y="9291480"/>
                  </a:lnTo>
                  <a:lnTo>
                    <a:pt x="0" y="5"/>
                  </a:lnTo>
                  <a:lnTo>
                    <a:pt x="0" y="5"/>
                  </a:lnTo>
                  <a:lnTo>
                    <a:pt x="909077" y="5"/>
                  </a:lnTo>
                  <a:cubicBezTo>
                    <a:pt x="917543" y="5"/>
                    <a:pt x="924406" y="693343"/>
                    <a:pt x="924406" y="1548618"/>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2457" tIns="53381" rIns="53381" bIns="53382"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Meet with technical stakeholders, often an architect in the IT group, to determine the technical capabilities of the client</a:t>
              </a:r>
            </a:p>
            <a:p>
              <a:pPr marL="114300" lvl="1" indent="-114300" algn="l" defTabSz="577850">
                <a:lnSpc>
                  <a:spcPct val="90000"/>
                </a:lnSpc>
                <a:spcBef>
                  <a:spcPct val="0"/>
                </a:spcBef>
                <a:spcAft>
                  <a:spcPct val="15000"/>
                </a:spcAft>
                <a:buChar char="•"/>
              </a:pPr>
              <a:r>
                <a:rPr lang="en-US" sz="1300" kern="1200" dirty="0"/>
                <a:t>They will generally also have a preferred technological stack they use (e.g. CPLEX or </a:t>
              </a:r>
              <a:r>
                <a:rPr lang="en-US" sz="1300" kern="1200" dirty="0" err="1"/>
                <a:t>Gurobi</a:t>
              </a:r>
              <a:r>
                <a:rPr lang="en-US" sz="1300" kern="1200" dirty="0"/>
                <a:t> or FICO Xpress, Java, Angular or React, Oracle or MySQL or </a:t>
              </a:r>
              <a:r>
                <a:rPr lang="en-US" sz="1300" kern="1200" dirty="0" err="1"/>
                <a:t>postgres</a:t>
              </a:r>
              <a:r>
                <a:rPr lang="en-US" sz="1300" kern="1200" dirty="0"/>
                <a:t>, Azure or AWS or Google Cloud, Python) and the team will need to use those tools to deliver the project</a:t>
              </a:r>
            </a:p>
            <a:p>
              <a:pPr marL="114300" lvl="1" indent="-114300" algn="l" defTabSz="577850">
                <a:lnSpc>
                  <a:spcPct val="90000"/>
                </a:lnSpc>
                <a:spcBef>
                  <a:spcPct val="0"/>
                </a:spcBef>
                <a:spcAft>
                  <a:spcPct val="15000"/>
                </a:spcAft>
                <a:buChar char="•"/>
              </a:pPr>
              <a:r>
                <a:rPr lang="en-US" sz="1300" kern="1200" dirty="0"/>
                <a:t>After learning about the technical tools, we can write up a set of technical requirements</a:t>
              </a:r>
            </a:p>
          </p:txBody>
        </p:sp>
      </p:grpSp>
      <p:grpSp>
        <p:nvGrpSpPr>
          <p:cNvPr id="19" name="Group 18">
            <a:extLst>
              <a:ext uri="{FF2B5EF4-FFF2-40B4-BE49-F238E27FC236}">
                <a16:creationId xmlns:a16="http://schemas.microsoft.com/office/drawing/2014/main" id="{9C45B59C-49D6-B8AE-D5FC-6E3C1CD61EB5}"/>
              </a:ext>
            </a:extLst>
          </p:cNvPr>
          <p:cNvGrpSpPr/>
          <p:nvPr/>
        </p:nvGrpSpPr>
        <p:grpSpPr>
          <a:xfrm>
            <a:off x="1446213" y="4874517"/>
            <a:ext cx="10286999" cy="1422164"/>
            <a:chOff x="1446213" y="4874517"/>
            <a:chExt cx="10286999" cy="1422164"/>
          </a:xfrm>
        </p:grpSpPr>
        <p:sp>
          <p:nvSpPr>
            <p:cNvPr id="14" name="Freeform 13">
              <a:extLst>
                <a:ext uri="{FF2B5EF4-FFF2-40B4-BE49-F238E27FC236}">
                  <a16:creationId xmlns:a16="http://schemas.microsoft.com/office/drawing/2014/main" id="{BD656E3F-FD72-3991-9F23-7CDC58C992AF}"/>
                </a:ext>
              </a:extLst>
            </p:cNvPr>
            <p:cNvSpPr/>
            <p:nvPr/>
          </p:nvSpPr>
          <p:spPr>
            <a:xfrm>
              <a:off x="1446213" y="4874517"/>
              <a:ext cx="995514" cy="1422164"/>
            </a:xfrm>
            <a:custGeom>
              <a:avLst/>
              <a:gdLst>
                <a:gd name="connsiteX0" fmla="*/ 0 w 1422164"/>
                <a:gd name="connsiteY0" fmla="*/ 0 h 995514"/>
                <a:gd name="connsiteX1" fmla="*/ 924407 w 1422164"/>
                <a:gd name="connsiteY1" fmla="*/ 0 h 995514"/>
                <a:gd name="connsiteX2" fmla="*/ 1422164 w 1422164"/>
                <a:gd name="connsiteY2" fmla="*/ 497757 h 995514"/>
                <a:gd name="connsiteX3" fmla="*/ 924407 w 1422164"/>
                <a:gd name="connsiteY3" fmla="*/ 995514 h 995514"/>
                <a:gd name="connsiteX4" fmla="*/ 0 w 1422164"/>
                <a:gd name="connsiteY4" fmla="*/ 995514 h 995514"/>
                <a:gd name="connsiteX5" fmla="*/ 497757 w 1422164"/>
                <a:gd name="connsiteY5" fmla="*/ 497757 h 995514"/>
                <a:gd name="connsiteX6" fmla="*/ 0 w 1422164"/>
                <a:gd name="connsiteY6" fmla="*/ 0 h 99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164" h="995514">
                  <a:moveTo>
                    <a:pt x="1422164" y="0"/>
                  </a:moveTo>
                  <a:lnTo>
                    <a:pt x="1422164" y="647084"/>
                  </a:lnTo>
                  <a:lnTo>
                    <a:pt x="711082" y="995514"/>
                  </a:lnTo>
                  <a:lnTo>
                    <a:pt x="0" y="647084"/>
                  </a:lnTo>
                  <a:lnTo>
                    <a:pt x="0" y="0"/>
                  </a:lnTo>
                  <a:lnTo>
                    <a:pt x="711082" y="348430"/>
                  </a:lnTo>
                  <a:lnTo>
                    <a:pt x="1422164" y="0"/>
                  </a:lnTo>
                  <a:close/>
                </a:path>
              </a:pathLst>
            </a:custGeom>
          </p:spPr>
          <p:style>
            <a:lnRef idx="1">
              <a:schemeClr val="accent4">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txBody>
            <a:bodyPr spcFirstLastPara="0" vert="horz" wrap="square" lIns="8255" tIns="506012" rIns="8255" bIns="506012" numCol="1" spcCol="1270" anchor="ctr" anchorCtr="0">
              <a:noAutofit/>
            </a:bodyPr>
            <a:lstStyle/>
            <a:p>
              <a:pPr marL="0" lvl="0" indent="0" algn="ctr" defTabSz="577850">
                <a:lnSpc>
                  <a:spcPct val="90000"/>
                </a:lnSpc>
                <a:spcBef>
                  <a:spcPct val="0"/>
                </a:spcBef>
                <a:spcAft>
                  <a:spcPct val="35000"/>
                </a:spcAft>
                <a:buNone/>
              </a:pPr>
              <a:r>
                <a:rPr lang="en-US" sz="1300" kern="1200" dirty="0"/>
                <a:t>Technical Requirements</a:t>
              </a:r>
            </a:p>
          </p:txBody>
        </p:sp>
        <p:sp>
          <p:nvSpPr>
            <p:cNvPr id="15" name="Freeform 14">
              <a:extLst>
                <a:ext uri="{FF2B5EF4-FFF2-40B4-BE49-F238E27FC236}">
                  <a16:creationId xmlns:a16="http://schemas.microsoft.com/office/drawing/2014/main" id="{910469CA-FA3B-E055-2EB1-72E157E322BF}"/>
                </a:ext>
              </a:extLst>
            </p:cNvPr>
            <p:cNvSpPr/>
            <p:nvPr/>
          </p:nvSpPr>
          <p:spPr>
            <a:xfrm>
              <a:off x="2441726" y="4874519"/>
              <a:ext cx="9291486" cy="924407"/>
            </a:xfrm>
            <a:custGeom>
              <a:avLst/>
              <a:gdLst>
                <a:gd name="connsiteX0" fmla="*/ 154071 w 924406"/>
                <a:gd name="connsiteY0" fmla="*/ 0 h 9291485"/>
                <a:gd name="connsiteX1" fmla="*/ 770335 w 924406"/>
                <a:gd name="connsiteY1" fmla="*/ 0 h 9291485"/>
                <a:gd name="connsiteX2" fmla="*/ 924406 w 924406"/>
                <a:gd name="connsiteY2" fmla="*/ 154071 h 9291485"/>
                <a:gd name="connsiteX3" fmla="*/ 924406 w 924406"/>
                <a:gd name="connsiteY3" fmla="*/ 9291485 h 9291485"/>
                <a:gd name="connsiteX4" fmla="*/ 924406 w 924406"/>
                <a:gd name="connsiteY4" fmla="*/ 9291485 h 9291485"/>
                <a:gd name="connsiteX5" fmla="*/ 0 w 924406"/>
                <a:gd name="connsiteY5" fmla="*/ 9291485 h 9291485"/>
                <a:gd name="connsiteX6" fmla="*/ 0 w 924406"/>
                <a:gd name="connsiteY6" fmla="*/ 9291485 h 9291485"/>
                <a:gd name="connsiteX7" fmla="*/ 0 w 924406"/>
                <a:gd name="connsiteY7" fmla="*/ 154071 h 9291485"/>
                <a:gd name="connsiteX8" fmla="*/ 154071 w 924406"/>
                <a:gd name="connsiteY8" fmla="*/ 0 h 929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4406" h="9291485">
                  <a:moveTo>
                    <a:pt x="924406" y="1548618"/>
                  </a:moveTo>
                  <a:lnTo>
                    <a:pt x="924406" y="7742867"/>
                  </a:lnTo>
                  <a:cubicBezTo>
                    <a:pt x="924406" y="8598142"/>
                    <a:pt x="917543" y="9291480"/>
                    <a:pt x="909077" y="9291480"/>
                  </a:cubicBezTo>
                  <a:lnTo>
                    <a:pt x="0" y="9291480"/>
                  </a:lnTo>
                  <a:lnTo>
                    <a:pt x="0" y="9291480"/>
                  </a:lnTo>
                  <a:lnTo>
                    <a:pt x="0" y="5"/>
                  </a:lnTo>
                  <a:lnTo>
                    <a:pt x="0" y="5"/>
                  </a:lnTo>
                  <a:lnTo>
                    <a:pt x="909077" y="5"/>
                  </a:lnTo>
                  <a:cubicBezTo>
                    <a:pt x="917543" y="5"/>
                    <a:pt x="924406" y="693343"/>
                    <a:pt x="924406" y="1548618"/>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2457" tIns="53381" rIns="53381" bIns="53382"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Deliver the technical requirements of the project to the stakeholders to ensure agreement on how things will be delivered</a:t>
              </a:r>
            </a:p>
            <a:p>
              <a:pPr marL="114300" lvl="1" indent="-114300" algn="l" defTabSz="577850">
                <a:lnSpc>
                  <a:spcPct val="90000"/>
                </a:lnSpc>
                <a:spcBef>
                  <a:spcPct val="0"/>
                </a:spcBef>
                <a:spcAft>
                  <a:spcPct val="15000"/>
                </a:spcAft>
                <a:buChar char="•"/>
              </a:pPr>
              <a:r>
                <a:rPr lang="en-US" sz="1300" kern="1200" dirty="0"/>
                <a:t>This ensures that we at least know what technical stumbling blocks that will likely come up over the course of the project</a:t>
              </a:r>
            </a:p>
            <a:p>
              <a:pPr marL="228600" lvl="2" indent="-114300" algn="l" defTabSz="577850">
                <a:lnSpc>
                  <a:spcPct val="90000"/>
                </a:lnSpc>
                <a:spcBef>
                  <a:spcPct val="0"/>
                </a:spcBef>
                <a:spcAft>
                  <a:spcPct val="15000"/>
                </a:spcAft>
                <a:buChar char="•"/>
              </a:pPr>
              <a:r>
                <a:rPr lang="en-US" sz="1300" kern="1200" dirty="0"/>
                <a:t>And potentially help us plan certain items that may be needed to mitigate those issues</a:t>
              </a:r>
            </a:p>
          </p:txBody>
        </p:sp>
      </p:grpSp>
      <p:sp>
        <p:nvSpPr>
          <p:cNvPr id="4" name="Date Placeholder 3">
            <a:extLst>
              <a:ext uri="{FF2B5EF4-FFF2-40B4-BE49-F238E27FC236}">
                <a16:creationId xmlns:a16="http://schemas.microsoft.com/office/drawing/2014/main" id="{F827A51C-7E0E-720E-119F-0666D6796C6E}"/>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494A90AA-0876-63A2-1BEC-B679271CBE9F}"/>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947168A0-171D-2423-4AB8-730317DBDA00}"/>
              </a:ext>
            </a:extLst>
          </p:cNvPr>
          <p:cNvSpPr>
            <a:spLocks noGrp="1"/>
          </p:cNvSpPr>
          <p:nvPr>
            <p:ph type="sldNum" sz="quarter" idx="12"/>
          </p:nvPr>
        </p:nvSpPr>
        <p:spPr/>
        <p:txBody>
          <a:bodyPr/>
          <a:lstStyle/>
          <a:p>
            <a:fld id="{7DC1BBB0-96F0-4077-A278-0F3FB5C104D3}" type="slidenum">
              <a:rPr lang="en-US" smtClean="0"/>
              <a:t>12</a:t>
            </a:fld>
            <a:endParaRPr lang="en-US"/>
          </a:p>
        </p:txBody>
      </p:sp>
    </p:spTree>
    <p:extLst>
      <p:ext uri="{BB962C8B-B14F-4D97-AF65-F5344CB8AC3E}">
        <p14:creationId xmlns:p14="http://schemas.microsoft.com/office/powerpoint/2010/main" val="1937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2D2818-1529-BBEF-E599-0155F0105B14}"/>
              </a:ext>
            </a:extLst>
          </p:cNvPr>
          <p:cNvSpPr>
            <a:spLocks noGrp="1"/>
          </p:cNvSpPr>
          <p:nvPr>
            <p:ph type="title"/>
          </p:nvPr>
        </p:nvSpPr>
        <p:spPr/>
        <p:txBody>
          <a:bodyPr/>
          <a:lstStyle/>
          <a:p>
            <a:r>
              <a:rPr lang="en-US" dirty="0"/>
              <a:t>Technical Solution Implementation</a:t>
            </a:r>
          </a:p>
        </p:txBody>
      </p:sp>
      <p:sp>
        <p:nvSpPr>
          <p:cNvPr id="8" name="Text Placeholder 7">
            <a:extLst>
              <a:ext uri="{FF2B5EF4-FFF2-40B4-BE49-F238E27FC236}">
                <a16:creationId xmlns:a16="http://schemas.microsoft.com/office/drawing/2014/main" id="{0B22E5FB-AAC1-5ED7-76EE-8CC9B8CB7115}"/>
              </a:ext>
            </a:extLst>
          </p:cNvPr>
          <p:cNvSpPr>
            <a:spLocks noGrp="1"/>
          </p:cNvSpPr>
          <p:nvPr>
            <p:ph type="body" idx="1"/>
          </p:nvPr>
        </p:nvSpPr>
        <p:spPr/>
        <p:txBody>
          <a:bodyPr/>
          <a:lstStyle/>
          <a:p>
            <a:r>
              <a:rPr lang="en-US" dirty="0"/>
              <a:t>Data + Model </a:t>
            </a:r>
            <a:r>
              <a:rPr lang="en-US" dirty="0">
                <a:sym typeface="Wingdings" panose="05000000000000000000" pitchFamily="2" charset="2"/>
              </a:rPr>
              <a:t> Solution</a:t>
            </a:r>
            <a:endParaRPr lang="en-US" dirty="0"/>
          </a:p>
        </p:txBody>
      </p:sp>
      <p:sp>
        <p:nvSpPr>
          <p:cNvPr id="4" name="Date Placeholder 3">
            <a:extLst>
              <a:ext uri="{FF2B5EF4-FFF2-40B4-BE49-F238E27FC236}">
                <a16:creationId xmlns:a16="http://schemas.microsoft.com/office/drawing/2014/main" id="{B255D62D-8757-6F7F-82A2-4E92A211AC98}"/>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34857975-1302-510E-7A81-2784B585FB89}"/>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7B1EF717-D24D-C1F1-EA07-7585461B6279}"/>
              </a:ext>
            </a:extLst>
          </p:cNvPr>
          <p:cNvSpPr>
            <a:spLocks noGrp="1"/>
          </p:cNvSpPr>
          <p:nvPr>
            <p:ph type="sldNum" sz="quarter" idx="12"/>
          </p:nvPr>
        </p:nvSpPr>
        <p:spPr/>
        <p:txBody>
          <a:bodyPr/>
          <a:lstStyle/>
          <a:p>
            <a:fld id="{7DC1BBB0-96F0-4077-A278-0F3FB5C104D3}" type="slidenum">
              <a:rPr lang="en-US" smtClean="0"/>
              <a:t>13</a:t>
            </a:fld>
            <a:endParaRPr lang="en-US"/>
          </a:p>
        </p:txBody>
      </p:sp>
    </p:spTree>
    <p:extLst>
      <p:ext uri="{BB962C8B-B14F-4D97-AF65-F5344CB8AC3E}">
        <p14:creationId xmlns:p14="http://schemas.microsoft.com/office/powerpoint/2010/main" val="8416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6BEC-C45A-5449-BE88-43F3FF8A082E}"/>
              </a:ext>
            </a:extLst>
          </p:cNvPr>
          <p:cNvSpPr>
            <a:spLocks noGrp="1"/>
          </p:cNvSpPr>
          <p:nvPr>
            <p:ph type="title"/>
          </p:nvPr>
        </p:nvSpPr>
        <p:spPr>
          <a:xfrm>
            <a:off x="684212" y="381000"/>
            <a:ext cx="4114800" cy="685800"/>
          </a:xfrm>
        </p:spPr>
        <p:txBody>
          <a:bodyPr>
            <a:normAutofit/>
          </a:bodyPr>
          <a:lstStyle/>
          <a:p>
            <a:r>
              <a:rPr lang="en-US" sz="3200" dirty="0"/>
              <a:t>Model Development</a:t>
            </a:r>
          </a:p>
        </p:txBody>
      </p:sp>
      <p:graphicFrame>
        <p:nvGraphicFramePr>
          <p:cNvPr id="7" name="Content Placeholder 6">
            <a:extLst>
              <a:ext uri="{FF2B5EF4-FFF2-40B4-BE49-F238E27FC236}">
                <a16:creationId xmlns:a16="http://schemas.microsoft.com/office/drawing/2014/main" id="{EE2FD0A7-4705-C24A-A618-460AEEA42B1D}"/>
              </a:ext>
            </a:extLst>
          </p:cNvPr>
          <p:cNvGraphicFramePr>
            <a:graphicFrameLocks noGrp="1"/>
          </p:cNvGraphicFramePr>
          <p:nvPr>
            <p:ph type="pic" idx="1"/>
          </p:nvPr>
        </p:nvGraphicFramePr>
        <p:xfrm>
          <a:off x="5180013" y="4826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a:extLst>
              <a:ext uri="{FF2B5EF4-FFF2-40B4-BE49-F238E27FC236}">
                <a16:creationId xmlns:a16="http://schemas.microsoft.com/office/drawing/2014/main" id="{CF97DF7E-FF8D-1240-AD87-73BB8362E33A}"/>
              </a:ext>
            </a:extLst>
          </p:cNvPr>
          <p:cNvSpPr>
            <a:spLocks noGrp="1"/>
          </p:cNvSpPr>
          <p:nvPr>
            <p:ph type="body" sz="half" idx="2"/>
          </p:nvPr>
        </p:nvSpPr>
        <p:spPr>
          <a:xfrm>
            <a:off x="684212" y="1219200"/>
            <a:ext cx="3962400" cy="5105400"/>
          </a:xfrm>
        </p:spPr>
        <p:txBody>
          <a:bodyPr>
            <a:normAutofit lnSpcReduction="10000"/>
          </a:bodyPr>
          <a:lstStyle/>
          <a:p>
            <a:r>
              <a:rPr lang="en-US" sz="2800" dirty="0"/>
              <a:t>At this point in the project, we start a 7-step approach that we believe improve the likelihood of success in optimization projects. This approach:</a:t>
            </a:r>
          </a:p>
          <a:p>
            <a:pPr marL="349250" lvl="1" indent="-195263">
              <a:buFont typeface="Arial" panose="020B0604020202020204" pitchFamily="34" charset="0"/>
              <a:buChar char="•"/>
            </a:pPr>
            <a:r>
              <a:rPr lang="en-US" sz="2400" dirty="0"/>
              <a:t>Creates useful documentation</a:t>
            </a:r>
          </a:p>
          <a:p>
            <a:pPr marL="349250" lvl="1" indent="-195263">
              <a:buFont typeface="Arial" panose="020B0604020202020204" pitchFamily="34" charset="0"/>
              <a:buChar char="•"/>
            </a:pPr>
            <a:r>
              <a:rPr lang="en-US" sz="2400" dirty="0"/>
              <a:t>Shortens the overall development time</a:t>
            </a:r>
          </a:p>
          <a:p>
            <a:pPr marL="349250" lvl="1" indent="-195263">
              <a:buFont typeface="Arial" panose="020B0604020202020204" pitchFamily="34" charset="0"/>
              <a:buChar char="•"/>
            </a:pPr>
            <a:r>
              <a:rPr lang="en-US" sz="2400" dirty="0"/>
              <a:t>Improve code maintainability</a:t>
            </a:r>
          </a:p>
          <a:p>
            <a:pPr marL="349250" lvl="1" indent="-195263">
              <a:buFont typeface="Arial" panose="020B0604020202020204" pitchFamily="34" charset="0"/>
              <a:buChar char="•"/>
            </a:pPr>
            <a:r>
              <a:rPr lang="en-US" sz="2400" dirty="0"/>
              <a:t>Provides a natural feedback loop to business requirements</a:t>
            </a:r>
          </a:p>
          <a:p>
            <a:endParaRPr lang="en-US" dirty="0"/>
          </a:p>
        </p:txBody>
      </p:sp>
      <p:sp>
        <p:nvSpPr>
          <p:cNvPr id="4" name="Date Placeholder 3">
            <a:extLst>
              <a:ext uri="{FF2B5EF4-FFF2-40B4-BE49-F238E27FC236}">
                <a16:creationId xmlns:a16="http://schemas.microsoft.com/office/drawing/2014/main" id="{D850F3EF-67E3-4444-8EBE-35F6061F60B7}"/>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946FDBF-519D-1E49-A703-F6EDC7F64BED}"/>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27F5A3D-BCF2-9740-8284-B99B19472C21}"/>
              </a:ext>
            </a:extLst>
          </p:cNvPr>
          <p:cNvSpPr>
            <a:spLocks noGrp="1"/>
          </p:cNvSpPr>
          <p:nvPr>
            <p:ph type="sldNum" sz="quarter" idx="12"/>
          </p:nvPr>
        </p:nvSpPr>
        <p:spPr/>
        <p:txBody>
          <a:bodyPr/>
          <a:lstStyle/>
          <a:p>
            <a:fld id="{7DC1BBB0-96F0-4077-A278-0F3FB5C104D3}" type="slidenum">
              <a:rPr lang="en-US" smtClean="0"/>
              <a:t>14</a:t>
            </a:fld>
            <a:endParaRPr lang="en-US"/>
          </a:p>
        </p:txBody>
      </p:sp>
    </p:spTree>
    <p:extLst>
      <p:ext uri="{BB962C8B-B14F-4D97-AF65-F5344CB8AC3E}">
        <p14:creationId xmlns:p14="http://schemas.microsoft.com/office/powerpoint/2010/main" val="23361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7CA1-B270-4746-807A-767363E6E03A}"/>
              </a:ext>
            </a:extLst>
          </p:cNvPr>
          <p:cNvSpPr>
            <a:spLocks noGrp="1"/>
          </p:cNvSpPr>
          <p:nvPr>
            <p:ph type="title"/>
          </p:nvPr>
        </p:nvSpPr>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5280F286-158A-BE4C-9AD2-7A7F83C9245D}"/>
              </a:ext>
            </a:extLst>
          </p:cNvPr>
          <p:cNvSpPr>
            <a:spLocks noGrp="1"/>
          </p:cNvSpPr>
          <p:nvPr>
            <p:ph idx="1"/>
          </p:nvPr>
        </p:nvSpPr>
        <p:spPr>
          <a:xfrm>
            <a:off x="1593436" y="1041019"/>
            <a:ext cx="10215976" cy="5257387"/>
          </a:xfrm>
        </p:spPr>
        <p:txBody>
          <a:bodyPr>
            <a:normAutofit/>
          </a:bodyPr>
          <a:lstStyle/>
          <a:p>
            <a:r>
              <a:rPr lang="en-US" dirty="0"/>
              <a:t>The preferred tools used in the development are python with the pandas library</a:t>
            </a:r>
          </a:p>
          <a:p>
            <a:pPr lvl="1"/>
            <a:r>
              <a:rPr lang="en-US" dirty="0"/>
              <a:t>Python has a rich ecosystem which aids in deployment</a:t>
            </a:r>
          </a:p>
          <a:p>
            <a:pPr lvl="1"/>
            <a:r>
              <a:rPr lang="en-US" dirty="0"/>
              <a:t>Pandas provides a very clean, sparse way of containing and manipulating the data</a:t>
            </a:r>
          </a:p>
          <a:p>
            <a:r>
              <a:rPr lang="en-US" dirty="0"/>
              <a:t>This is often used in concert with </a:t>
            </a:r>
            <a:r>
              <a:rPr lang="en-US" dirty="0" err="1"/>
              <a:t>Gurobi’s</a:t>
            </a:r>
            <a:r>
              <a:rPr lang="en-US" dirty="0"/>
              <a:t> python interface (</a:t>
            </a:r>
            <a:r>
              <a:rPr lang="en-US" dirty="0" err="1"/>
              <a:t>gurobipy</a:t>
            </a:r>
            <a:r>
              <a:rPr lang="en-US" dirty="0"/>
              <a:t>)</a:t>
            </a:r>
          </a:p>
          <a:p>
            <a:pPr lvl="1"/>
            <a:r>
              <a:rPr lang="en-US" dirty="0"/>
              <a:t>Also used with other python APIs </a:t>
            </a:r>
          </a:p>
          <a:p>
            <a:pPr lvl="2"/>
            <a:r>
              <a:rPr lang="en-US" dirty="0"/>
              <a:t>IBM ILOG CPLEX (</a:t>
            </a:r>
            <a:r>
              <a:rPr lang="en-US" dirty="0" err="1"/>
              <a:t>docplex</a:t>
            </a:r>
            <a:r>
              <a:rPr lang="en-US" dirty="0"/>
              <a:t>), </a:t>
            </a:r>
          </a:p>
          <a:p>
            <a:pPr lvl="2"/>
            <a:r>
              <a:rPr lang="en-US" dirty="0"/>
              <a:t>FICO Xpress-MP (</a:t>
            </a:r>
            <a:r>
              <a:rPr lang="en-US" dirty="0" err="1"/>
              <a:t>xpress</a:t>
            </a:r>
            <a:r>
              <a:rPr lang="en-US" dirty="0"/>
              <a:t>)</a:t>
            </a:r>
          </a:p>
          <a:p>
            <a:pPr lvl="2"/>
            <a:r>
              <a:rPr lang="en-US" dirty="0"/>
              <a:t>Google’s OR Tools (</a:t>
            </a:r>
            <a:r>
              <a:rPr lang="en-US" dirty="0" err="1"/>
              <a:t>ortools</a:t>
            </a:r>
            <a:r>
              <a:rPr lang="en-US" dirty="0"/>
              <a:t>)</a:t>
            </a:r>
          </a:p>
          <a:p>
            <a:r>
              <a:rPr lang="en-US" dirty="0"/>
              <a:t>Successfully applied to multiple clients and verticals</a:t>
            </a:r>
          </a:p>
        </p:txBody>
      </p:sp>
      <p:sp>
        <p:nvSpPr>
          <p:cNvPr id="4" name="Date Placeholder 3">
            <a:extLst>
              <a:ext uri="{FF2B5EF4-FFF2-40B4-BE49-F238E27FC236}">
                <a16:creationId xmlns:a16="http://schemas.microsoft.com/office/drawing/2014/main" id="{8D42AE90-26D5-2D4D-BE02-A69183CD19E2}"/>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B6F3E9F2-7F2C-294E-946A-CBB828F8116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F6B0A2B-E681-3C45-B00F-358DA24DF479}"/>
              </a:ext>
            </a:extLst>
          </p:cNvPr>
          <p:cNvSpPr>
            <a:spLocks noGrp="1"/>
          </p:cNvSpPr>
          <p:nvPr>
            <p:ph type="sldNum" sz="quarter" idx="12"/>
          </p:nvPr>
        </p:nvSpPr>
        <p:spPr/>
        <p:txBody>
          <a:bodyPr/>
          <a:lstStyle/>
          <a:p>
            <a:fld id="{7DC1BBB0-96F0-4077-A278-0F3FB5C104D3}" type="slidenum">
              <a:rPr lang="en-US" smtClean="0"/>
              <a:t>15</a:t>
            </a:fld>
            <a:endParaRPr lang="en-US"/>
          </a:p>
        </p:txBody>
      </p:sp>
    </p:spTree>
    <p:extLst>
      <p:ext uri="{BB962C8B-B14F-4D97-AF65-F5344CB8AC3E}">
        <p14:creationId xmlns:p14="http://schemas.microsoft.com/office/powerpoint/2010/main" val="426587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16</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p:txBody>
        </p:sp>
      </p:grpSp>
    </p:spTree>
    <p:extLst>
      <p:ext uri="{BB962C8B-B14F-4D97-AF65-F5344CB8AC3E}">
        <p14:creationId xmlns:p14="http://schemas.microsoft.com/office/powerpoint/2010/main" val="71941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Understand the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219200"/>
            <a:ext cx="9782801" cy="5079206"/>
          </a:xfrm>
        </p:spPr>
        <p:txBody>
          <a:bodyPr>
            <a:normAutofit/>
          </a:bodyPr>
          <a:lstStyle/>
          <a:p>
            <a:r>
              <a:rPr lang="en-US" dirty="0"/>
              <a:t>Understanding the data required is an ABSOLUTE NECESSITY for an optimization project to be successful</a:t>
            </a:r>
          </a:p>
          <a:p>
            <a:r>
              <a:rPr lang="en-US" dirty="0"/>
              <a:t>For this step work with your clients to understand:</a:t>
            </a:r>
          </a:p>
          <a:p>
            <a:endParaRPr lang="en-US" dirty="0"/>
          </a:p>
          <a:p>
            <a:endParaRPr lang="en-US" dirty="0"/>
          </a:p>
          <a:p>
            <a:endParaRPr lang="en-US" dirty="0"/>
          </a:p>
          <a:p>
            <a:endParaRPr lang="en-US" dirty="0"/>
          </a:p>
          <a:p>
            <a:r>
              <a:rPr lang="en-US" dirty="0"/>
              <a:t>This is the MOST IMPORTANT step in an optimization project, because without a deep understanding of the data available for optimization, we cannot build a good model</a:t>
            </a:r>
          </a:p>
          <a:p>
            <a:endParaRPr lang="en-US" dirty="0"/>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17</a:t>
            </a:fld>
            <a:endParaRPr lang="en-US"/>
          </a:p>
        </p:txBody>
      </p:sp>
      <p:pic>
        <p:nvPicPr>
          <p:cNvPr id="15" name="Picture 14">
            <a:extLst>
              <a:ext uri="{FF2B5EF4-FFF2-40B4-BE49-F238E27FC236}">
                <a16:creationId xmlns:a16="http://schemas.microsoft.com/office/drawing/2014/main" id="{D222445F-90C7-2A4D-BFFF-AABF1B89CCAD}"/>
              </a:ext>
            </a:extLst>
          </p:cNvPr>
          <p:cNvPicPr>
            <a:picLocks/>
          </p:cNvPicPr>
          <p:nvPr/>
        </p:nvPicPr>
        <p:blipFill>
          <a:blip r:embed="rId3"/>
          <a:srcRect/>
          <a:stretch/>
        </p:blipFill>
        <p:spPr>
          <a:xfrm>
            <a:off x="10437812" y="18288"/>
            <a:ext cx="1371600" cy="1124712"/>
          </a:xfrm>
          <a:prstGeom prst="rect">
            <a:avLst/>
          </a:prstGeom>
        </p:spPr>
      </p:pic>
      <p:grpSp>
        <p:nvGrpSpPr>
          <p:cNvPr id="21" name="Group 20">
            <a:extLst>
              <a:ext uri="{FF2B5EF4-FFF2-40B4-BE49-F238E27FC236}">
                <a16:creationId xmlns:a16="http://schemas.microsoft.com/office/drawing/2014/main" id="{8DE82BD0-093B-9D46-94B5-145721D76568}"/>
              </a:ext>
            </a:extLst>
          </p:cNvPr>
          <p:cNvGrpSpPr/>
          <p:nvPr/>
        </p:nvGrpSpPr>
        <p:grpSpPr>
          <a:xfrm>
            <a:off x="1979612" y="2626154"/>
            <a:ext cx="8305800" cy="1760401"/>
            <a:chOff x="1979612" y="2626154"/>
            <a:chExt cx="8305800" cy="1760401"/>
          </a:xfrm>
        </p:grpSpPr>
        <p:sp>
          <p:nvSpPr>
            <p:cNvPr id="22" name="Rectangle 21">
              <a:extLst>
                <a:ext uri="{FF2B5EF4-FFF2-40B4-BE49-F238E27FC236}">
                  <a16:creationId xmlns:a16="http://schemas.microsoft.com/office/drawing/2014/main" id="{3852A0AB-7B0F-FC48-BE09-0EE01135583F}"/>
                </a:ext>
              </a:extLst>
            </p:cNvPr>
            <p:cNvSpPr/>
            <p:nvPr/>
          </p:nvSpPr>
          <p:spPr>
            <a:xfrm>
              <a:off x="1979612" y="2773754"/>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Freeform 22">
              <a:extLst>
                <a:ext uri="{FF2B5EF4-FFF2-40B4-BE49-F238E27FC236}">
                  <a16:creationId xmlns:a16="http://schemas.microsoft.com/office/drawing/2014/main" id="{E4CAD993-62F5-7441-A2A8-4E66C06B9701}"/>
                </a:ext>
              </a:extLst>
            </p:cNvPr>
            <p:cNvSpPr/>
            <p:nvPr/>
          </p:nvSpPr>
          <p:spPr>
            <a:xfrm>
              <a:off x="2394902" y="2626154"/>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dirty="0"/>
                <a:t>What data is available</a:t>
              </a:r>
            </a:p>
          </p:txBody>
        </p:sp>
        <p:sp>
          <p:nvSpPr>
            <p:cNvPr id="24" name="Rectangle 23">
              <a:extLst>
                <a:ext uri="{FF2B5EF4-FFF2-40B4-BE49-F238E27FC236}">
                  <a16:creationId xmlns:a16="http://schemas.microsoft.com/office/drawing/2014/main" id="{27873048-0C13-244D-88D4-00EDA90A888D}"/>
                </a:ext>
              </a:extLst>
            </p:cNvPr>
            <p:cNvSpPr/>
            <p:nvPr/>
          </p:nvSpPr>
          <p:spPr>
            <a:xfrm>
              <a:off x="1979612" y="32273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Freeform 24">
              <a:extLst>
                <a:ext uri="{FF2B5EF4-FFF2-40B4-BE49-F238E27FC236}">
                  <a16:creationId xmlns:a16="http://schemas.microsoft.com/office/drawing/2014/main" id="{FD6ECE8B-FDFE-AF49-A443-D190357FA9FA}"/>
                </a:ext>
              </a:extLst>
            </p:cNvPr>
            <p:cNvSpPr/>
            <p:nvPr/>
          </p:nvSpPr>
          <p:spPr>
            <a:xfrm>
              <a:off x="2394902" y="30797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The semantic meaning of that data</a:t>
              </a:r>
            </a:p>
          </p:txBody>
        </p:sp>
        <p:sp>
          <p:nvSpPr>
            <p:cNvPr id="26" name="Rectangle 25">
              <a:extLst>
                <a:ext uri="{FF2B5EF4-FFF2-40B4-BE49-F238E27FC236}">
                  <a16:creationId xmlns:a16="http://schemas.microsoft.com/office/drawing/2014/main" id="{BCBA08B5-2991-0747-9B49-7E0A23C4E119}"/>
                </a:ext>
              </a:extLst>
            </p:cNvPr>
            <p:cNvSpPr/>
            <p:nvPr/>
          </p:nvSpPr>
          <p:spPr>
            <a:xfrm>
              <a:off x="1979612" y="36809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Freeform 26">
              <a:extLst>
                <a:ext uri="{FF2B5EF4-FFF2-40B4-BE49-F238E27FC236}">
                  <a16:creationId xmlns:a16="http://schemas.microsoft.com/office/drawing/2014/main" id="{BB2E3E87-A856-B64E-A535-8EB400F2D578}"/>
                </a:ext>
              </a:extLst>
            </p:cNvPr>
            <p:cNvSpPr/>
            <p:nvPr/>
          </p:nvSpPr>
          <p:spPr>
            <a:xfrm>
              <a:off x="2394902" y="35333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they organize that data</a:t>
              </a:r>
            </a:p>
          </p:txBody>
        </p:sp>
        <p:sp>
          <p:nvSpPr>
            <p:cNvPr id="28" name="Rectangle 27">
              <a:extLst>
                <a:ext uri="{FF2B5EF4-FFF2-40B4-BE49-F238E27FC236}">
                  <a16:creationId xmlns:a16="http://schemas.microsoft.com/office/drawing/2014/main" id="{A2FAA16B-FC69-7F41-959F-C9C14618E16C}"/>
                </a:ext>
              </a:extLst>
            </p:cNvPr>
            <p:cNvSpPr/>
            <p:nvPr/>
          </p:nvSpPr>
          <p:spPr>
            <a:xfrm>
              <a:off x="1979612" y="41345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5686DDF5-B43D-7F49-B150-6649677EE772}"/>
                </a:ext>
              </a:extLst>
            </p:cNvPr>
            <p:cNvSpPr/>
            <p:nvPr/>
          </p:nvSpPr>
          <p:spPr>
            <a:xfrm>
              <a:off x="2394902" y="39869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different pieces of data are related to each other</a:t>
              </a:r>
            </a:p>
          </p:txBody>
        </p:sp>
      </p:grpSp>
    </p:spTree>
    <p:extLst>
      <p:ext uri="{BB962C8B-B14F-4D97-AF65-F5344CB8AC3E}">
        <p14:creationId xmlns:p14="http://schemas.microsoft.com/office/powerpoint/2010/main" val="247256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Determining the Available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How many times have you (or seen some one who has) built a model, probably a beautiful, elegant model, only to find out that half of the data that you planned to use doesn’t exist?</a:t>
            </a:r>
          </a:p>
          <a:p>
            <a:r>
              <a:rPr lang="en-US" dirty="0"/>
              <a:t>That’s why before we ever start modeling, we work with our clients to determine what data they have and what state that data is in</a:t>
            </a:r>
          </a:p>
          <a:p>
            <a:pPr lvl="1"/>
            <a:r>
              <a:rPr lang="en-US" dirty="0"/>
              <a:t>Sometime there may be data, but it may be incomplete or inaccurate</a:t>
            </a:r>
          </a:p>
          <a:p>
            <a:r>
              <a:rPr lang="en-US" dirty="0"/>
              <a:t>This is a key step in determining what type of model can be built</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18</a:t>
            </a:fld>
            <a:endParaRPr lang="en-US"/>
          </a:p>
        </p:txBody>
      </p:sp>
      <p:pic>
        <p:nvPicPr>
          <p:cNvPr id="7" name="Picture 6">
            <a:extLst>
              <a:ext uri="{FF2B5EF4-FFF2-40B4-BE49-F238E27FC236}">
                <a16:creationId xmlns:a16="http://schemas.microsoft.com/office/drawing/2014/main" id="{2D55114B-B276-4E45-BB0D-6857143A28D0}"/>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240191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The semantic meaning of that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normAutofit fontScale="92500"/>
          </a:bodyPr>
          <a:lstStyle/>
          <a:p>
            <a:r>
              <a:rPr lang="en-US" dirty="0"/>
              <a:t>Are there universally agreed upon names for data fields?</a:t>
            </a:r>
          </a:p>
          <a:p>
            <a:pPr lvl="1"/>
            <a:r>
              <a:rPr lang="en-US" dirty="0"/>
              <a:t>In my experience there is not, so while one company might call a piece of data X, for another that may be Y, and X may be something entirely different.</a:t>
            </a:r>
          </a:p>
          <a:p>
            <a:pPr lvl="2"/>
            <a:r>
              <a:rPr lang="en-US" dirty="0"/>
              <a:t>Transit time is a good example</a:t>
            </a:r>
          </a:p>
          <a:p>
            <a:pPr lvl="1"/>
            <a:r>
              <a:rPr lang="en-US" dirty="0"/>
              <a:t>Another issue can be mismatched units</a:t>
            </a:r>
          </a:p>
          <a:p>
            <a:pPr lvl="2"/>
            <a:r>
              <a:rPr lang="en-US" dirty="0"/>
              <a:t>Column may be named Minutes but the data is saved in Seconds</a:t>
            </a:r>
          </a:p>
          <a:p>
            <a:r>
              <a:rPr lang="en-US" dirty="0"/>
              <a:t>Therefore, not only do we work with our clients to determine what data is available to model, but to make sure we know what each piece of data means and how it was created.</a:t>
            </a:r>
          </a:p>
          <a:p>
            <a:pPr lvl="1"/>
            <a:r>
              <a:rPr lang="en-US" dirty="0"/>
              <a:t>This generally involves creating a data dictionary so that we have definitions of what each table and each field in those tables represent</a:t>
            </a:r>
          </a:p>
          <a:p>
            <a:pPr lvl="1"/>
            <a:r>
              <a:rPr lang="en-US" dirty="0"/>
              <a:t>This is a good practice for the client to get into as well, as often with turnover there are fields that the client isn’t even always sure the meaning of</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19</a:t>
            </a:fld>
            <a:endParaRPr lang="en-US"/>
          </a:p>
        </p:txBody>
      </p:sp>
      <p:pic>
        <p:nvPicPr>
          <p:cNvPr id="9" name="Picture 8">
            <a:extLst>
              <a:ext uri="{FF2B5EF4-FFF2-40B4-BE49-F238E27FC236}">
                <a16:creationId xmlns:a16="http://schemas.microsoft.com/office/drawing/2014/main" id="{787A6C2C-31B6-D241-826A-CA26E60531C3}"/>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320055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3818" y="1654087"/>
            <a:ext cx="6852060" cy="430663"/>
          </a:xfrm>
          <a:prstGeom prst="rect">
            <a:avLst/>
          </a:prstGeom>
          <a:noFill/>
        </p:spPr>
        <p:txBody>
          <a:bodyPr wrap="square" rtlCol="0">
            <a:spAutoFit/>
          </a:bodyPr>
          <a:lstStyle/>
          <a:p>
            <a:pPr algn="ctr" defTabSz="456926">
              <a:defRPr/>
            </a:pPr>
            <a:r>
              <a:rPr lang="en-US" sz="2198" b="1" kern="0" dirty="0">
                <a:solidFill>
                  <a:srgbClr val="4A9F7B"/>
                </a:solidFill>
                <a:latin typeface="Calibri" panose="020F0502020204030204"/>
              </a:rPr>
              <a:t>Information Technology</a:t>
            </a:r>
            <a:r>
              <a:rPr lang="en-US" sz="2198" kern="0" dirty="0">
                <a:solidFill>
                  <a:srgbClr val="4A9F7B"/>
                </a:solidFill>
                <a:latin typeface="Calibri" panose="020F0502020204030204"/>
              </a:rPr>
              <a:t> </a:t>
            </a:r>
            <a:r>
              <a:rPr lang="en-US" sz="2198" kern="0" dirty="0">
                <a:solidFill>
                  <a:srgbClr val="CBDDD6"/>
                </a:solidFill>
                <a:latin typeface="Calibri" panose="020F0502020204030204"/>
              </a:rPr>
              <a:t>&amp;</a:t>
            </a:r>
            <a:r>
              <a:rPr lang="en-US" sz="2198" kern="0" dirty="0">
                <a:solidFill>
                  <a:srgbClr val="4A9F7B"/>
                </a:solidFill>
                <a:latin typeface="Calibri" panose="020F0502020204030204"/>
              </a:rPr>
              <a:t> </a:t>
            </a:r>
            <a:r>
              <a:rPr lang="en-US" sz="2198" b="1" kern="0" dirty="0">
                <a:solidFill>
                  <a:srgbClr val="4A9F7B"/>
                </a:solidFill>
                <a:latin typeface="Calibri" panose="020F0502020204030204"/>
              </a:rPr>
              <a:t>Management Consulting</a:t>
            </a:r>
          </a:p>
        </p:txBody>
      </p:sp>
      <p:sp>
        <p:nvSpPr>
          <p:cNvPr id="6" name="TextBox 5"/>
          <p:cNvSpPr txBox="1"/>
          <p:nvPr/>
        </p:nvSpPr>
        <p:spPr>
          <a:xfrm>
            <a:off x="3789410" y="1986710"/>
            <a:ext cx="2203409" cy="338378"/>
          </a:xfrm>
          <a:prstGeom prst="rect">
            <a:avLst/>
          </a:prstGeom>
          <a:noFill/>
        </p:spPr>
        <p:txBody>
          <a:bodyPr wrap="square" rtlCol="0">
            <a:spAutoFit/>
          </a:bodyPr>
          <a:lstStyle/>
          <a:p>
            <a:pPr algn="r" defTabSz="456926">
              <a:defRPr/>
            </a:pPr>
            <a:r>
              <a:rPr lang="en-US" sz="1600" i="1" kern="0" dirty="0">
                <a:solidFill>
                  <a:srgbClr val="4A9F7B"/>
                </a:solidFill>
                <a:latin typeface="Calibri" panose="020F0502020204030204"/>
              </a:rPr>
              <a:t>Advanced Analytics</a:t>
            </a:r>
          </a:p>
        </p:txBody>
      </p:sp>
      <p:sp>
        <p:nvSpPr>
          <p:cNvPr id="7" name="TextBox 6"/>
          <p:cNvSpPr txBox="1"/>
          <p:nvPr/>
        </p:nvSpPr>
        <p:spPr>
          <a:xfrm>
            <a:off x="6266927" y="1986710"/>
            <a:ext cx="1167928" cy="338378"/>
          </a:xfrm>
          <a:prstGeom prst="rect">
            <a:avLst/>
          </a:prstGeom>
          <a:noFill/>
        </p:spPr>
        <p:txBody>
          <a:bodyPr wrap="square" rtlCol="0">
            <a:spAutoFit/>
          </a:bodyPr>
          <a:lstStyle/>
          <a:p>
            <a:pPr defTabSz="456926">
              <a:defRPr/>
            </a:pPr>
            <a:r>
              <a:rPr lang="en-US" sz="1600" i="1" kern="0" dirty="0">
                <a:solidFill>
                  <a:srgbClr val="4A9F7B"/>
                </a:solidFill>
                <a:latin typeface="Calibri" panose="020F0502020204030204"/>
              </a:rPr>
              <a:t>Strategy</a:t>
            </a:r>
          </a:p>
        </p:txBody>
      </p:sp>
      <p:sp>
        <p:nvSpPr>
          <p:cNvPr id="8" name="TextBox 7"/>
          <p:cNvSpPr txBox="1"/>
          <p:nvPr/>
        </p:nvSpPr>
        <p:spPr>
          <a:xfrm>
            <a:off x="6266932" y="2211280"/>
            <a:ext cx="2295535" cy="338378"/>
          </a:xfrm>
          <a:prstGeom prst="rect">
            <a:avLst/>
          </a:prstGeom>
          <a:noFill/>
        </p:spPr>
        <p:txBody>
          <a:bodyPr wrap="square" rtlCol="0">
            <a:spAutoFit/>
          </a:bodyPr>
          <a:lstStyle/>
          <a:p>
            <a:pPr defTabSz="456926">
              <a:defRPr/>
            </a:pPr>
            <a:r>
              <a:rPr lang="en-US" sz="1600" i="1" kern="0" dirty="0">
                <a:solidFill>
                  <a:srgbClr val="4A9F7B"/>
                </a:solidFill>
                <a:latin typeface="Calibri" panose="020F0502020204030204"/>
              </a:rPr>
              <a:t>Process Improvement</a:t>
            </a:r>
          </a:p>
        </p:txBody>
      </p:sp>
      <p:sp>
        <p:nvSpPr>
          <p:cNvPr id="9" name="TextBox 8"/>
          <p:cNvSpPr txBox="1"/>
          <p:nvPr/>
        </p:nvSpPr>
        <p:spPr>
          <a:xfrm>
            <a:off x="3470708" y="2211280"/>
            <a:ext cx="2522108" cy="338378"/>
          </a:xfrm>
          <a:prstGeom prst="rect">
            <a:avLst/>
          </a:prstGeom>
          <a:noFill/>
        </p:spPr>
        <p:txBody>
          <a:bodyPr wrap="square" rtlCol="0">
            <a:spAutoFit/>
          </a:bodyPr>
          <a:lstStyle/>
          <a:p>
            <a:pPr algn="r" defTabSz="456926">
              <a:defRPr/>
            </a:pPr>
            <a:r>
              <a:rPr lang="en-US" sz="1600" i="1" kern="0" dirty="0">
                <a:solidFill>
                  <a:srgbClr val="4A9F7B"/>
                </a:solidFill>
                <a:latin typeface="Calibri" panose="020F0502020204030204"/>
              </a:rPr>
              <a:t>Application Development</a:t>
            </a:r>
          </a:p>
        </p:txBody>
      </p:sp>
      <p:sp>
        <p:nvSpPr>
          <p:cNvPr id="11" name="TextBox 10"/>
          <p:cNvSpPr txBox="1"/>
          <p:nvPr/>
        </p:nvSpPr>
        <p:spPr>
          <a:xfrm>
            <a:off x="1524794" y="2676972"/>
            <a:ext cx="2182036" cy="461425"/>
          </a:xfrm>
          <a:prstGeom prst="rect">
            <a:avLst/>
          </a:prstGeom>
          <a:noFill/>
        </p:spPr>
        <p:txBody>
          <a:bodyPr wrap="square" rtlCol="0">
            <a:spAutoFit/>
          </a:bodyPr>
          <a:lstStyle/>
          <a:p>
            <a:pPr defTabSz="456926">
              <a:defRPr/>
            </a:pPr>
            <a:r>
              <a:rPr lang="en-US" sz="1200" kern="0" dirty="0">
                <a:solidFill>
                  <a:prstClr val="black">
                    <a:lumMod val="50000"/>
                    <a:lumOff val="50000"/>
                  </a:prstClr>
                </a:solidFill>
                <a:latin typeface="Calibri" panose="020F0502020204030204"/>
              </a:rPr>
              <a:t>2 Research Way</a:t>
            </a:r>
          </a:p>
          <a:p>
            <a:pPr defTabSz="456926">
              <a:defRPr/>
            </a:pPr>
            <a:r>
              <a:rPr lang="en-US" sz="1200" kern="0" dirty="0">
                <a:solidFill>
                  <a:prstClr val="black">
                    <a:lumMod val="50000"/>
                    <a:lumOff val="50000"/>
                  </a:prstClr>
                </a:solidFill>
                <a:latin typeface="Calibri" panose="020F0502020204030204"/>
              </a:rPr>
              <a:t>Princeton New Jersey</a:t>
            </a:r>
          </a:p>
        </p:txBody>
      </p:sp>
      <p:sp>
        <p:nvSpPr>
          <p:cNvPr id="12" name="TextBox 11"/>
          <p:cNvSpPr txBox="1"/>
          <p:nvPr/>
        </p:nvSpPr>
        <p:spPr>
          <a:xfrm>
            <a:off x="8387318" y="2676972"/>
            <a:ext cx="2182036" cy="461425"/>
          </a:xfrm>
          <a:prstGeom prst="rect">
            <a:avLst/>
          </a:prstGeom>
          <a:noFill/>
        </p:spPr>
        <p:txBody>
          <a:bodyPr wrap="square" rtlCol="0">
            <a:spAutoFit/>
          </a:bodyPr>
          <a:lstStyle/>
          <a:p>
            <a:pPr algn="r" defTabSz="456926">
              <a:defRPr/>
            </a:pPr>
            <a:r>
              <a:rPr lang="en-US" sz="1200" kern="0" dirty="0">
                <a:solidFill>
                  <a:prstClr val="black">
                    <a:lumMod val="50000"/>
                    <a:lumOff val="50000"/>
                  </a:prstClr>
                </a:solidFill>
                <a:latin typeface="Calibri" panose="020F0502020204030204"/>
              </a:rPr>
              <a:t>590 5</a:t>
            </a:r>
            <a:r>
              <a:rPr lang="en-US" sz="1200" kern="0" baseline="30000" dirty="0">
                <a:solidFill>
                  <a:prstClr val="black">
                    <a:lumMod val="50000"/>
                    <a:lumOff val="50000"/>
                  </a:prstClr>
                </a:solidFill>
                <a:latin typeface="Calibri" panose="020F0502020204030204"/>
              </a:rPr>
              <a:t>th</a:t>
            </a:r>
            <a:r>
              <a:rPr lang="en-US" sz="1200" kern="0" dirty="0">
                <a:solidFill>
                  <a:prstClr val="black">
                    <a:lumMod val="50000"/>
                    <a:lumOff val="50000"/>
                  </a:prstClr>
                </a:solidFill>
                <a:latin typeface="Calibri" panose="020F0502020204030204"/>
              </a:rPr>
              <a:t> Ave</a:t>
            </a:r>
          </a:p>
          <a:p>
            <a:pPr algn="r" defTabSz="456926">
              <a:defRPr/>
            </a:pPr>
            <a:r>
              <a:rPr lang="en-US" sz="1200" kern="0" dirty="0">
                <a:solidFill>
                  <a:prstClr val="black">
                    <a:lumMod val="50000"/>
                    <a:lumOff val="50000"/>
                  </a:prstClr>
                </a:solidFill>
                <a:latin typeface="Calibri" panose="020F0502020204030204"/>
              </a:rPr>
              <a:t>New York City</a:t>
            </a:r>
          </a:p>
        </p:txBody>
      </p:sp>
      <p:sp>
        <p:nvSpPr>
          <p:cNvPr id="13" name="Rectangle 12"/>
          <p:cNvSpPr/>
          <p:nvPr/>
        </p:nvSpPr>
        <p:spPr>
          <a:xfrm>
            <a:off x="2855441" y="1624671"/>
            <a:ext cx="6525404" cy="1070045"/>
          </a:xfrm>
          <a:prstGeom prst="rect">
            <a:avLst/>
          </a:prstGeom>
          <a:noFill/>
          <a:ln w="9525">
            <a:solidFill>
              <a:srgbClr val="4A9F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798" kern="0" dirty="0">
              <a:solidFill>
                <a:sysClr val="windowText" lastClr="000000"/>
              </a:solidFill>
              <a:latin typeface="Calibri" panose="020F0502020204030204"/>
            </a:endParaRPr>
          </a:p>
        </p:txBody>
      </p:sp>
      <p:sp>
        <p:nvSpPr>
          <p:cNvPr id="14" name="TextBox 13"/>
          <p:cNvSpPr txBox="1"/>
          <p:nvPr/>
        </p:nvSpPr>
        <p:spPr>
          <a:xfrm>
            <a:off x="2585733" y="4123721"/>
            <a:ext cx="7188230" cy="707518"/>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Track Record</a:t>
            </a:r>
            <a:r>
              <a:rPr lang="en-US" sz="1998" kern="0" dirty="0">
                <a:solidFill>
                  <a:sysClr val="windowText" lastClr="000000"/>
                </a:solidFill>
                <a:latin typeface="Calibri" panose="020F0502020204030204"/>
              </a:rPr>
              <a:t>: 42 years in business under founding leadership; Over 1800 successful completed projects</a:t>
            </a:r>
          </a:p>
        </p:txBody>
      </p:sp>
      <p:sp>
        <p:nvSpPr>
          <p:cNvPr id="17" name="TextBox 16"/>
          <p:cNvSpPr txBox="1"/>
          <p:nvPr/>
        </p:nvSpPr>
        <p:spPr>
          <a:xfrm>
            <a:off x="2558023" y="5789970"/>
            <a:ext cx="8407256" cy="399902"/>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Mission</a:t>
            </a:r>
            <a:r>
              <a:rPr lang="en-US" sz="1998" kern="0" dirty="0">
                <a:solidFill>
                  <a:sysClr val="windowText" lastClr="000000"/>
                </a:solidFill>
                <a:latin typeface="Calibri" panose="020F0502020204030204"/>
              </a:rPr>
              <a:t>: Helping clients Accelerate their Digital Transformation</a:t>
            </a:r>
          </a:p>
        </p:txBody>
      </p:sp>
      <p:sp>
        <p:nvSpPr>
          <p:cNvPr id="18" name="TextBox 17"/>
          <p:cNvSpPr txBox="1"/>
          <p:nvPr/>
        </p:nvSpPr>
        <p:spPr>
          <a:xfrm>
            <a:off x="2622892" y="3522072"/>
            <a:ext cx="8476019" cy="399902"/>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Clients</a:t>
            </a:r>
            <a:r>
              <a:rPr lang="en-US" sz="1998" kern="0" dirty="0">
                <a:solidFill>
                  <a:sysClr val="windowText" lastClr="000000"/>
                </a:solidFill>
                <a:latin typeface="Calibri" panose="020F0502020204030204"/>
              </a:rPr>
              <a:t>: Leading transportation and industrial supply chain organizations</a:t>
            </a:r>
          </a:p>
        </p:txBody>
      </p:sp>
      <p:sp>
        <p:nvSpPr>
          <p:cNvPr id="19" name="TextBox 18"/>
          <p:cNvSpPr txBox="1"/>
          <p:nvPr/>
        </p:nvSpPr>
        <p:spPr>
          <a:xfrm>
            <a:off x="3305042" y="2909906"/>
            <a:ext cx="5592758" cy="369140"/>
          </a:xfrm>
          <a:prstGeom prst="rect">
            <a:avLst/>
          </a:prstGeom>
          <a:solidFill>
            <a:srgbClr val="4A9F7B"/>
          </a:solidFill>
          <a:ln>
            <a:solidFill>
              <a:srgbClr val="CBDDD6"/>
            </a:solidFill>
          </a:ln>
        </p:spPr>
        <p:txBody>
          <a:bodyPr wrap="square" rtlCol="0">
            <a:spAutoFit/>
          </a:bodyPr>
          <a:lstStyle/>
          <a:p>
            <a:pPr algn="ctr" defTabSz="456926">
              <a:defRPr/>
            </a:pPr>
            <a:r>
              <a:rPr lang="en-US" sz="1798" kern="0" dirty="0">
                <a:solidFill>
                  <a:prstClr val="white"/>
                </a:solidFill>
                <a:latin typeface="Calibri" panose="020F0502020204030204"/>
              </a:rPr>
              <a:t>Transformation through AI and Optimization</a:t>
            </a:r>
          </a:p>
        </p:txBody>
      </p:sp>
      <p:sp>
        <p:nvSpPr>
          <p:cNvPr id="20" name="Down Arrow 26"/>
          <p:cNvSpPr/>
          <p:nvPr/>
        </p:nvSpPr>
        <p:spPr>
          <a:xfrm>
            <a:off x="5960371" y="2699242"/>
            <a:ext cx="303980" cy="193166"/>
          </a:xfrm>
          <a:prstGeom prst="downArrow">
            <a:avLst/>
          </a:prstGeom>
          <a:solidFill>
            <a:srgbClr val="4A9F7B"/>
          </a:solidFill>
          <a:ln>
            <a:solidFill>
              <a:srgbClr val="CBDD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798" kern="0" dirty="0">
              <a:solidFill>
                <a:sysClr val="windowText" lastClr="000000"/>
              </a:solidFill>
              <a:latin typeface="Calibri" panose="020F0502020204030204"/>
            </a:endParaRPr>
          </a:p>
        </p:txBody>
      </p:sp>
      <p:pic>
        <p:nvPicPr>
          <p:cNvPr id="3" name="Picture 14"/>
          <p:cNvPicPr>
            <a:picLocks noChangeAspect="1" noChangeArrowheads="1"/>
          </p:cNvPicPr>
          <p:nvPr/>
        </p:nvPicPr>
        <p:blipFill rotWithShape="1">
          <a:blip r:embed="rId3" cstate="print"/>
          <a:srcRect l="6800" t="26572" r="8399" b="8506"/>
          <a:stretch/>
        </p:blipFill>
        <p:spPr bwMode="auto">
          <a:xfrm>
            <a:off x="9264839" y="1620058"/>
            <a:ext cx="1399193" cy="1070046"/>
          </a:xfrm>
          <a:prstGeom prst="rect">
            <a:avLst/>
          </a:prstGeom>
          <a:noFill/>
          <a:ln w="9525">
            <a:solidFill>
              <a:schemeClr val="accent1">
                <a:lumMod val="75000"/>
              </a:schemeClr>
            </a:solidFill>
            <a:miter lim="800000"/>
            <a:headEnd/>
            <a:tailEnd/>
          </a:ln>
        </p:spPr>
      </p:pic>
      <p:pic>
        <p:nvPicPr>
          <p:cNvPr id="4" name="Picture 2" descr="http://www.princeton.com/drupal/sites/default/files/styles/page_image/public/Office.home__0.jpg?itok=EIkB_DXY"/>
          <p:cNvPicPr>
            <a:picLocks noChangeAspect="1" noChangeArrowheads="1"/>
          </p:cNvPicPr>
          <p:nvPr/>
        </p:nvPicPr>
        <p:blipFill rotWithShape="1">
          <a:blip r:embed="rId4">
            <a:extLst>
              <a:ext uri="{28A0092B-C50C-407E-A947-70E740481C1C}">
                <a14:useLocalDpi xmlns:a14="http://schemas.microsoft.com/office/drawing/2010/main" val="0"/>
              </a:ext>
            </a:extLst>
          </a:blip>
          <a:srcRect r="19881"/>
          <a:stretch/>
        </p:blipFill>
        <p:spPr bwMode="auto">
          <a:xfrm>
            <a:off x="1493878" y="1617083"/>
            <a:ext cx="1488613" cy="1077633"/>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TextBox 20">
            <a:extLst>
              <a:ext uri="{FF2B5EF4-FFF2-40B4-BE49-F238E27FC236}">
                <a16:creationId xmlns:a16="http://schemas.microsoft.com/office/drawing/2014/main" id="{99920807-417A-4B82-A71D-CA99A85ADFF0}"/>
              </a:ext>
            </a:extLst>
          </p:cNvPr>
          <p:cNvSpPr txBox="1"/>
          <p:nvPr/>
        </p:nvSpPr>
        <p:spPr>
          <a:xfrm>
            <a:off x="2571369" y="4919567"/>
            <a:ext cx="7407222" cy="707518"/>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Experience</a:t>
            </a:r>
            <a:r>
              <a:rPr lang="en-US" sz="1998" kern="0" dirty="0">
                <a:solidFill>
                  <a:sysClr val="windowText" lastClr="000000"/>
                </a:solidFill>
                <a:latin typeface="Calibri" panose="020F0502020204030204"/>
              </a:rPr>
              <a:t>: Senior Staff (top 28 consultants) average 15+ years; Firm Leadership (6 Directors) average 20+ years experience</a:t>
            </a:r>
          </a:p>
        </p:txBody>
      </p:sp>
      <p:pic>
        <p:nvPicPr>
          <p:cNvPr id="15" name="Picture 14">
            <a:extLst>
              <a:ext uri="{FF2B5EF4-FFF2-40B4-BE49-F238E27FC236}">
                <a16:creationId xmlns:a16="http://schemas.microsoft.com/office/drawing/2014/main" id="{EEBA45F3-A54F-4D80-AB72-E7ACB0A5B323}"/>
              </a:ext>
            </a:extLst>
          </p:cNvPr>
          <p:cNvPicPr>
            <a:picLocks noChangeAspect="1"/>
          </p:cNvPicPr>
          <p:nvPr/>
        </p:nvPicPr>
        <p:blipFill>
          <a:blip r:embed="rId5"/>
          <a:stretch>
            <a:fillRect/>
          </a:stretch>
        </p:blipFill>
        <p:spPr>
          <a:xfrm>
            <a:off x="1830017" y="5773505"/>
            <a:ext cx="728007" cy="663582"/>
          </a:xfrm>
          <a:prstGeom prst="rect">
            <a:avLst/>
          </a:prstGeom>
        </p:spPr>
      </p:pic>
      <p:pic>
        <p:nvPicPr>
          <p:cNvPr id="25" name="Picture 24">
            <a:extLst>
              <a:ext uri="{FF2B5EF4-FFF2-40B4-BE49-F238E27FC236}">
                <a16:creationId xmlns:a16="http://schemas.microsoft.com/office/drawing/2014/main" id="{3217B7F6-4414-429C-8829-CFAFE5BEA2B3}"/>
              </a:ext>
            </a:extLst>
          </p:cNvPr>
          <p:cNvPicPr>
            <a:picLocks noChangeAspect="1"/>
          </p:cNvPicPr>
          <p:nvPr/>
        </p:nvPicPr>
        <p:blipFill>
          <a:blip r:embed="rId6"/>
          <a:stretch>
            <a:fillRect/>
          </a:stretch>
        </p:blipFill>
        <p:spPr>
          <a:xfrm>
            <a:off x="1891625" y="3443883"/>
            <a:ext cx="679743" cy="598365"/>
          </a:xfrm>
          <a:prstGeom prst="rect">
            <a:avLst/>
          </a:prstGeom>
        </p:spPr>
      </p:pic>
      <p:pic>
        <p:nvPicPr>
          <p:cNvPr id="27" name="Picture 26">
            <a:extLst>
              <a:ext uri="{FF2B5EF4-FFF2-40B4-BE49-F238E27FC236}">
                <a16:creationId xmlns:a16="http://schemas.microsoft.com/office/drawing/2014/main" id="{04EB6852-4410-4237-A8FC-E6ED9268C357}"/>
              </a:ext>
            </a:extLst>
          </p:cNvPr>
          <p:cNvPicPr>
            <a:picLocks noChangeAspect="1"/>
          </p:cNvPicPr>
          <p:nvPr/>
        </p:nvPicPr>
        <p:blipFill>
          <a:blip r:embed="rId7"/>
          <a:stretch>
            <a:fillRect/>
          </a:stretch>
        </p:blipFill>
        <p:spPr>
          <a:xfrm>
            <a:off x="1905961" y="4988625"/>
            <a:ext cx="626935" cy="638460"/>
          </a:xfrm>
          <a:prstGeom prst="rect">
            <a:avLst/>
          </a:prstGeom>
        </p:spPr>
      </p:pic>
      <p:pic>
        <p:nvPicPr>
          <p:cNvPr id="23" name="Picture 22">
            <a:extLst>
              <a:ext uri="{FF2B5EF4-FFF2-40B4-BE49-F238E27FC236}">
                <a16:creationId xmlns:a16="http://schemas.microsoft.com/office/drawing/2014/main" id="{9E09554B-BDF9-42AF-852D-CB9C4F9EF969}"/>
              </a:ext>
            </a:extLst>
          </p:cNvPr>
          <p:cNvPicPr>
            <a:picLocks noChangeAspect="1"/>
          </p:cNvPicPr>
          <p:nvPr/>
        </p:nvPicPr>
        <p:blipFill>
          <a:blip r:embed="rId8"/>
          <a:stretch>
            <a:fillRect/>
          </a:stretch>
        </p:blipFill>
        <p:spPr>
          <a:xfrm>
            <a:off x="1861662" y="4177103"/>
            <a:ext cx="730289" cy="643719"/>
          </a:xfrm>
          <a:prstGeom prst="rect">
            <a:avLst/>
          </a:prstGeom>
        </p:spPr>
      </p:pic>
      <p:pic>
        <p:nvPicPr>
          <p:cNvPr id="22" name="Picture 21">
            <a:extLst>
              <a:ext uri="{FF2B5EF4-FFF2-40B4-BE49-F238E27FC236}">
                <a16:creationId xmlns:a16="http://schemas.microsoft.com/office/drawing/2014/main" id="{6BE1170B-8F30-41A2-91AD-CAB25DD50D70}"/>
              </a:ext>
            </a:extLst>
          </p:cNvPr>
          <p:cNvPicPr>
            <a:picLocks noChangeAspect="1"/>
          </p:cNvPicPr>
          <p:nvPr/>
        </p:nvPicPr>
        <p:blipFill>
          <a:blip r:embed="rId9"/>
          <a:stretch>
            <a:fillRect/>
          </a:stretch>
        </p:blipFill>
        <p:spPr>
          <a:xfrm>
            <a:off x="4448812" y="350102"/>
            <a:ext cx="3269336" cy="854386"/>
          </a:xfrm>
          <a:prstGeom prst="rect">
            <a:avLst/>
          </a:prstGeom>
        </p:spPr>
      </p:pic>
      <p:sp>
        <p:nvSpPr>
          <p:cNvPr id="24" name="TextBox 23">
            <a:extLst>
              <a:ext uri="{FF2B5EF4-FFF2-40B4-BE49-F238E27FC236}">
                <a16:creationId xmlns:a16="http://schemas.microsoft.com/office/drawing/2014/main" id="{D02B693C-5D65-4B54-B173-BC147D150E80}"/>
              </a:ext>
            </a:extLst>
          </p:cNvPr>
          <p:cNvSpPr txBox="1"/>
          <p:nvPr/>
        </p:nvSpPr>
        <p:spPr>
          <a:xfrm>
            <a:off x="4863228" y="1186276"/>
            <a:ext cx="2517259" cy="307617"/>
          </a:xfrm>
          <a:prstGeom prst="rect">
            <a:avLst/>
          </a:prstGeom>
          <a:noFill/>
        </p:spPr>
        <p:txBody>
          <a:bodyPr wrap="square" rtlCol="0">
            <a:spAutoFit/>
          </a:bodyPr>
          <a:lstStyle/>
          <a:p>
            <a:pPr algn="ctr" defTabSz="913852">
              <a:defRPr/>
            </a:pPr>
            <a:r>
              <a:rPr lang="en-US" sz="1400" kern="0" dirty="0">
                <a:solidFill>
                  <a:srgbClr val="0066FF"/>
                </a:solidFill>
                <a:latin typeface="Calibri" panose="020F0502020204030204" pitchFamily="34" charset="0"/>
              </a:rPr>
              <a:t>www.princeton.com</a:t>
            </a:r>
          </a:p>
        </p:txBody>
      </p:sp>
      <p:sp>
        <p:nvSpPr>
          <p:cNvPr id="29" name="Rectangle 28">
            <a:extLst>
              <a:ext uri="{FF2B5EF4-FFF2-40B4-BE49-F238E27FC236}">
                <a16:creationId xmlns:a16="http://schemas.microsoft.com/office/drawing/2014/main" id="{DCE115E1-4CE2-44AC-8B27-2FC4BCE2F84E}"/>
              </a:ext>
            </a:extLst>
          </p:cNvPr>
          <p:cNvSpPr/>
          <p:nvPr/>
        </p:nvSpPr>
        <p:spPr bwMode="auto">
          <a:xfrm>
            <a:off x="8226900" y="1787"/>
            <a:ext cx="3655696" cy="456962"/>
          </a:xfrm>
          <a:prstGeom prst="rect">
            <a:avLst/>
          </a:prstGeom>
          <a:solidFill>
            <a:schemeClr val="bg1"/>
          </a:solidFill>
          <a:ln w="9525" cap="flat" cmpd="sng" algn="ctr">
            <a:noFill/>
            <a:prstDash val="solid"/>
            <a:round/>
            <a:headEnd type="none" w="med" len="med"/>
            <a:tailEnd type="none" w="med" len="med"/>
          </a:ln>
          <a:effectLst/>
        </p:spPr>
        <p:txBody>
          <a:bodyPr vert="horz" wrap="square" lIns="91381" tIns="45690" rIns="91381" bIns="45690" numCol="1" rtlCol="0" anchor="ctr" anchorCtr="0" compatLnSpc="1">
            <a:prstTxWarp prst="textNoShape">
              <a:avLst/>
            </a:prstTxWarp>
          </a:bodyPr>
          <a:lstStyle/>
          <a:p>
            <a:pPr defTabSz="913852" fontAlgn="base">
              <a:lnSpc>
                <a:spcPct val="90000"/>
              </a:lnSpc>
              <a:spcBef>
                <a:spcPct val="0"/>
              </a:spcBef>
              <a:spcAft>
                <a:spcPct val="0"/>
              </a:spcAft>
              <a:defRPr/>
            </a:pPr>
            <a:endParaRPr lang="en-US" sz="2398" b="1" dirty="0">
              <a:solidFill>
                <a:prstClr val="black"/>
              </a:solidFill>
              <a:latin typeface="Arial" charset="0"/>
            </a:endParaRPr>
          </a:p>
        </p:txBody>
      </p:sp>
      <p:sp>
        <p:nvSpPr>
          <p:cNvPr id="2" name="Date Placeholder 1">
            <a:extLst>
              <a:ext uri="{FF2B5EF4-FFF2-40B4-BE49-F238E27FC236}">
                <a16:creationId xmlns:a16="http://schemas.microsoft.com/office/drawing/2014/main" id="{070B7CF4-E802-8EAC-C320-1D4D02BBBE28}"/>
              </a:ext>
            </a:extLst>
          </p:cNvPr>
          <p:cNvSpPr>
            <a:spLocks noGrp="1"/>
          </p:cNvSpPr>
          <p:nvPr>
            <p:ph type="dt" sz="half" idx="10"/>
          </p:nvPr>
        </p:nvSpPr>
        <p:spPr/>
        <p:txBody>
          <a:bodyPr/>
          <a:lstStyle/>
          <a:p>
            <a:r>
              <a:rPr lang="en-US"/>
              <a:t>2023-04-16</a:t>
            </a:r>
          </a:p>
        </p:txBody>
      </p:sp>
      <p:sp>
        <p:nvSpPr>
          <p:cNvPr id="10" name="Footer Placeholder 9">
            <a:extLst>
              <a:ext uri="{FF2B5EF4-FFF2-40B4-BE49-F238E27FC236}">
                <a16:creationId xmlns:a16="http://schemas.microsoft.com/office/drawing/2014/main" id="{40569582-7A58-150E-4CBC-24FD254AF157}"/>
              </a:ext>
            </a:extLst>
          </p:cNvPr>
          <p:cNvSpPr>
            <a:spLocks noGrp="1"/>
          </p:cNvSpPr>
          <p:nvPr>
            <p:ph type="ftr" sz="quarter" idx="11"/>
          </p:nvPr>
        </p:nvSpPr>
        <p:spPr/>
        <p:txBody>
          <a:bodyPr/>
          <a:lstStyle/>
          <a:p>
            <a:r>
              <a:rPr lang="en-US"/>
              <a:t>Copyright © Princeton Consultants 2023 (V1.0)</a:t>
            </a:r>
          </a:p>
        </p:txBody>
      </p:sp>
      <p:sp>
        <p:nvSpPr>
          <p:cNvPr id="16" name="Slide Number Placeholder 15">
            <a:extLst>
              <a:ext uri="{FF2B5EF4-FFF2-40B4-BE49-F238E27FC236}">
                <a16:creationId xmlns:a16="http://schemas.microsoft.com/office/drawing/2014/main" id="{19ADF7DD-D490-15DA-E37C-B207A866457A}"/>
              </a:ext>
            </a:extLst>
          </p:cNvPr>
          <p:cNvSpPr>
            <a:spLocks noGrp="1"/>
          </p:cNvSpPr>
          <p:nvPr>
            <p:ph type="sldNum" sz="quarter" idx="12"/>
          </p:nvPr>
        </p:nvSpPr>
        <p:spPr/>
        <p:txBody>
          <a:bodyPr/>
          <a:lstStyle/>
          <a:p>
            <a:fld id="{7DC1BBB0-96F0-4077-A278-0F3FB5C104D3}" type="slidenum">
              <a:rPr lang="en-US" smtClean="0"/>
              <a:pPr/>
              <a:t>2</a:t>
            </a:fld>
            <a:endParaRPr lang="en-US"/>
          </a:p>
        </p:txBody>
      </p:sp>
    </p:spTree>
    <p:extLst>
      <p:ext uri="{BB962C8B-B14F-4D97-AF65-F5344CB8AC3E}">
        <p14:creationId xmlns:p14="http://schemas.microsoft.com/office/powerpoint/2010/main" val="72255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a:xfrm>
            <a:off x="1370012" y="76200"/>
            <a:ext cx="10006225" cy="558418"/>
          </a:xfrm>
        </p:spPr>
        <p:txBody>
          <a:bodyPr>
            <a:normAutofit fontScale="90000"/>
          </a:bodyPr>
          <a:lstStyle/>
          <a:p>
            <a:r>
              <a:rPr lang="en-US" dirty="0"/>
              <a:t>How different pieces of data are related to each other</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Not only do we need to know how each piece of data is defined but need to know how the different pieces of data work together.</a:t>
            </a:r>
          </a:p>
          <a:p>
            <a:r>
              <a:rPr lang="en-US" dirty="0"/>
              <a:t>Determine relationships and other linking pieces that can be used when building the model</a:t>
            </a:r>
          </a:p>
          <a:p>
            <a:pPr lvl="1"/>
            <a:r>
              <a:rPr lang="en-US" dirty="0"/>
              <a:t>Some of these may determine what variables you can use</a:t>
            </a:r>
          </a:p>
          <a:p>
            <a:pPr lvl="1"/>
            <a:r>
              <a:rPr lang="en-US" dirty="0"/>
              <a:t>And what constraints may need to be built on those relationships</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20</a:t>
            </a:fld>
            <a:endParaRPr lang="en-US"/>
          </a:p>
        </p:txBody>
      </p:sp>
      <p:pic>
        <p:nvPicPr>
          <p:cNvPr id="9" name="Picture 8">
            <a:extLst>
              <a:ext uri="{FF2B5EF4-FFF2-40B4-BE49-F238E27FC236}">
                <a16:creationId xmlns:a16="http://schemas.microsoft.com/office/drawing/2014/main" id="{7AD34156-6E86-C845-8E40-CA148D1FB09D}"/>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853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21</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5113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A format needs to be defined for the client to deliver the datasets in a consistent and meaningful format to the team</a:t>
            </a:r>
          </a:p>
          <a:p>
            <a:pPr lvl="1"/>
            <a:r>
              <a:rPr lang="en-US" dirty="0"/>
              <a:t>We generally use the concept of “tidy data” as a starting point for this format</a:t>
            </a:r>
          </a:p>
          <a:p>
            <a:pPr lvl="2"/>
            <a:r>
              <a:rPr lang="en-US" dirty="0"/>
              <a:t>Columns contain variables, rows contain observations</a:t>
            </a:r>
          </a:p>
          <a:p>
            <a:pPr lvl="1"/>
            <a:r>
              <a:rPr lang="en-US" dirty="0"/>
              <a:t>When creating these definitions, we define mathematical notation to represent the data items</a:t>
            </a:r>
          </a:p>
          <a:p>
            <a:pPr lvl="1"/>
            <a:r>
              <a:rPr lang="en-US" dirty="0"/>
              <a:t>Use Markdown where we can include LaTeX notation.</a:t>
            </a:r>
          </a:p>
          <a:p>
            <a:pPr lvl="2"/>
            <a:r>
              <a:rPr lang="en-US" dirty="0"/>
              <a:t>This is generally done in either Visual Studio Code or a </a:t>
            </a:r>
            <a:r>
              <a:rPr lang="en-US" dirty="0" err="1"/>
              <a:t>Jupyter</a:t>
            </a:r>
            <a:r>
              <a:rPr lang="en-US" dirty="0"/>
              <a:t> Notebook</a:t>
            </a:r>
          </a:p>
          <a:p>
            <a:pPr lvl="2"/>
            <a:r>
              <a:rPr lang="en-US" dirty="0"/>
              <a:t>Can export using </a:t>
            </a:r>
            <a:r>
              <a:rPr lang="en-US" dirty="0" err="1"/>
              <a:t>Pandoc</a:t>
            </a:r>
            <a:r>
              <a:rPr lang="en-US" dirty="0"/>
              <a:t> to a distributable (doc, pdf) form</a:t>
            </a:r>
          </a:p>
          <a:p>
            <a:pPr lvl="3"/>
            <a:r>
              <a:rPr lang="en-US" dirty="0"/>
              <a:t>This document is often reviewed with the client </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22</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spTree>
    <p:extLst>
      <p:ext uri="{BB962C8B-B14F-4D97-AF65-F5344CB8AC3E}">
        <p14:creationId xmlns:p14="http://schemas.microsoft.com/office/powerpoint/2010/main" val="24648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The notation that we have developed involves the following:</a:t>
                </a:r>
              </a:p>
              <a:p>
                <a:pPr lvl="1"/>
                <a:r>
                  <a:rPr lang="en-US" dirty="0"/>
                  <a:t>For defining sets, we prefer using the LaTeX </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mathcal</a:t>
                </a:r>
                <a:r>
                  <a:rPr lang="en-US" dirty="0"/>
                  <a:t> prefixing upper case letters so they look like this, </a:t>
                </a:r>
                <a14:m>
                  <m:oMath xmlns:m="http://schemas.openxmlformats.org/officeDocument/2006/math">
                    <m:r>
                      <a:rPr lang="en-US" i="1">
                        <a:latin typeface="Cambria Math" panose="02040503050406030204" pitchFamily="18" charset="0"/>
                      </a:rPr>
                      <m:t>𝒫</m:t>
                    </m:r>
                  </m:oMath>
                </a14:m>
                <a:r>
                  <a:rPr lang="en-US" dirty="0"/>
                  <a:t>: </a:t>
                </a:r>
              </a:p>
              <a:p>
                <a:pPr lvl="2"/>
                <a:r>
                  <a:rPr lang="en-US" dirty="0"/>
                  <a:t>Using the corresponding lower-case letter to refer to an individual element of the set</a:t>
                </a:r>
              </a:p>
              <a:p>
                <a:pPr lvl="1"/>
                <a:r>
                  <a:rPr lang="en-US" dirty="0"/>
                  <a:t>Greek letters are used to represent input data defined on those sets.</a:t>
                </a:r>
              </a:p>
              <a:p>
                <a:pPr lvl="2"/>
                <a:r>
                  <a:rPr lang="en-US" dirty="0"/>
                  <a:t>For example, the set labeled as </a:t>
                </a:r>
                <a14:m>
                  <m:oMath xmlns:m="http://schemas.openxmlformats.org/officeDocument/2006/math">
                    <m:r>
                      <a:rPr lang="en-US" i="1">
                        <a:latin typeface="Cambria Math" panose="02040503050406030204" pitchFamily="18" charset="0"/>
                      </a:rPr>
                      <m:t>𝒫</m:t>
                    </m:r>
                  </m:oMath>
                </a14:m>
                <a:r>
                  <a:rPr lang="en-US" dirty="0">
                    <a:effectLst/>
                  </a:rPr>
                  <a:t> might have a data vector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 </m:t>
                    </m:r>
                  </m:oMath>
                </a14:m>
                <a:r>
                  <a:rPr lang="en-US" dirty="0">
                    <a:effectLst/>
                  </a:rPr>
                  <a:t>for which the individual elements of the vector are written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𝑝</m:t>
                        </m:r>
                      </m:sub>
                    </m:sSub>
                  </m:oMath>
                </a14:m>
                <a:r>
                  <a:rPr lang="en-US" dirty="0">
                    <a:effectLst/>
                  </a:rPr>
                  <a:t> where </a:t>
                </a:r>
                <a14:m>
                  <m:oMath xmlns:m="http://schemas.openxmlformats.org/officeDocument/2006/math">
                    <m:r>
                      <a:rPr lang="en-US" b="0" i="1" smtClean="0">
                        <a:effectLst/>
                        <a:latin typeface="Cambria Math" panose="02040503050406030204" pitchFamily="18" charset="0"/>
                      </a:rPr>
                      <m:t>𝑝</m:t>
                    </m:r>
                    <m:r>
                      <a:rPr lang="en-US" b="0" i="1" smtClean="0">
                        <a:effectLst/>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𝒫</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FCFA3FC-7DE4-E344-83B3-D82370D9BD28}"/>
                  </a:ext>
                </a:extLst>
              </p:cNvPr>
              <p:cNvSpPr>
                <a:spLocks noGrp="1" noRot="1" noChangeAspect="1" noMove="1" noResize="1" noEditPoints="1" noAdjustHandles="1" noChangeArrowheads="1" noChangeShapeType="1" noTextEdit="1"/>
              </p:cNvSpPr>
              <p:nvPr>
                <p:ph idx="1"/>
              </p:nvPr>
            </p:nvSpPr>
            <p:spPr>
              <a:xfrm>
                <a:off x="1593436" y="1130440"/>
                <a:ext cx="9782801" cy="5167966"/>
              </a:xfrm>
              <a:blipFill>
                <a:blip r:embed="rId2"/>
                <a:stretch>
                  <a:fillRect l="-1308" t="-2005" r="-118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23</a:t>
            </a:fld>
            <a:endParaRPr lang="en-US"/>
          </a:p>
        </p:txBody>
      </p:sp>
      <p:pic>
        <p:nvPicPr>
          <p:cNvPr id="8" name="Picture 7">
            <a:extLst>
              <a:ext uri="{FF2B5EF4-FFF2-40B4-BE49-F238E27FC236}">
                <a16:creationId xmlns:a16="http://schemas.microsoft.com/office/drawing/2014/main" id="{FA57DCC0-05ED-4D4A-8601-B9BAC5C354E4}"/>
              </a:ext>
            </a:extLst>
          </p:cNvPr>
          <p:cNvPicPr>
            <a:picLocks noChangeAspect="1"/>
          </p:cNvPicPr>
          <p:nvPr/>
        </p:nvPicPr>
        <p:blipFill>
          <a:blip r:embed="rId3"/>
          <a:srcRect/>
          <a:stretch/>
        </p:blipFill>
        <p:spPr>
          <a:xfrm>
            <a:off x="10437812" y="12560"/>
            <a:ext cx="1368832" cy="1130440"/>
          </a:xfrm>
          <a:prstGeom prst="rect">
            <a:avLst/>
          </a:prstGeom>
        </p:spPr>
      </p:pic>
    </p:spTree>
    <p:extLst>
      <p:ext uri="{BB962C8B-B14F-4D97-AF65-F5344CB8AC3E}">
        <p14:creationId xmlns:p14="http://schemas.microsoft.com/office/powerpoint/2010/main" val="30775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Back to our example from Aurora, Inc. Remember our model specific requirements </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24</a:t>
            </a:fld>
            <a:endParaRPr lang="en-US"/>
          </a:p>
        </p:txBody>
      </p:sp>
      <p:graphicFrame>
        <p:nvGraphicFramePr>
          <p:cNvPr id="19" name="Diagram 18">
            <a:extLst>
              <a:ext uri="{FF2B5EF4-FFF2-40B4-BE49-F238E27FC236}">
                <a16:creationId xmlns:a16="http://schemas.microsoft.com/office/drawing/2014/main" id="{589545BD-8B61-A445-850A-4A073D6AFDB3}"/>
              </a:ext>
            </a:extLst>
          </p:cNvPr>
          <p:cNvGraphicFramePr/>
          <p:nvPr>
            <p:extLst>
              <p:ext uri="{D42A27DB-BD31-4B8C-83A1-F6EECF244321}">
                <p14:modId xmlns:p14="http://schemas.microsoft.com/office/powerpoint/2010/main" val="3245919160"/>
              </p:ext>
            </p:extLst>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10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Data Table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3633642" y="871826"/>
            <a:ext cx="1866658" cy="324253"/>
          </a:xfrm>
        </p:spPr>
        <p:txBody>
          <a:bodyPr>
            <a:normAutofit fontScale="92500" lnSpcReduction="20000"/>
          </a:bodyPr>
          <a:lstStyle/>
          <a:p>
            <a:pPr marL="0" indent="0">
              <a:buNone/>
            </a:pPr>
            <a:r>
              <a:rPr lang="en-US" sz="2000" dirty="0"/>
              <a:t>Table</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25</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sp>
        <p:nvSpPr>
          <p:cNvPr id="10" name="Straight Connector 9">
            <a:extLst>
              <a:ext uri="{FF2B5EF4-FFF2-40B4-BE49-F238E27FC236}">
                <a16:creationId xmlns:a16="http://schemas.microsoft.com/office/drawing/2014/main" id="{B74E59AB-DF08-C448-8413-29A23B74DBAD}"/>
              </a:ext>
            </a:extLst>
          </p:cNvPr>
          <p:cNvSpPr/>
          <p:nvPr/>
        </p:nvSpPr>
        <p:spPr>
          <a:xfrm>
            <a:off x="3656012" y="1206640"/>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5" name="Freeform 14">
            <a:extLst>
              <a:ext uri="{FF2B5EF4-FFF2-40B4-BE49-F238E27FC236}">
                <a16:creationId xmlns:a16="http://schemas.microsoft.com/office/drawing/2014/main" id="{8D6B23F2-CA75-944E-AA39-25AD6197BF0F}"/>
              </a:ext>
            </a:extLst>
          </p:cNvPr>
          <p:cNvSpPr/>
          <p:nvPr/>
        </p:nvSpPr>
        <p:spPr>
          <a:xfrm>
            <a:off x="3656012" y="1206640"/>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Tasks</a:t>
            </a:r>
          </a:p>
        </p:txBody>
      </p:sp>
      <p:sp>
        <p:nvSpPr>
          <p:cNvPr id="16" name="Freeform 15">
            <a:extLst>
              <a:ext uri="{FF2B5EF4-FFF2-40B4-BE49-F238E27FC236}">
                <a16:creationId xmlns:a16="http://schemas.microsoft.com/office/drawing/2014/main" id="{FFF047FF-728E-1A4F-A935-A3756D83F794}"/>
              </a:ext>
            </a:extLst>
          </p:cNvPr>
          <p:cNvSpPr/>
          <p:nvPr/>
        </p:nvSpPr>
        <p:spPr>
          <a:xfrm>
            <a:off x="5408397" y="1236562"/>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Task – The unique identifier for the task</a:t>
            </a:r>
          </a:p>
        </p:txBody>
      </p:sp>
      <p:sp>
        <p:nvSpPr>
          <p:cNvPr id="17" name="Straight Connector 16">
            <a:extLst>
              <a:ext uri="{FF2B5EF4-FFF2-40B4-BE49-F238E27FC236}">
                <a16:creationId xmlns:a16="http://schemas.microsoft.com/office/drawing/2014/main" id="{75632977-7536-4F49-BE47-39367E1A8F22}"/>
              </a:ext>
            </a:extLst>
          </p:cNvPr>
          <p:cNvSpPr/>
          <p:nvPr/>
        </p:nvSpPr>
        <p:spPr>
          <a:xfrm>
            <a:off x="5286138" y="183501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248531F2-84E2-8849-8F96-054F77C18662}"/>
              </a:ext>
            </a:extLst>
          </p:cNvPr>
          <p:cNvSpPr/>
          <p:nvPr/>
        </p:nvSpPr>
        <p:spPr>
          <a:xfrm>
            <a:off x="5408397" y="186493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Time – The task duration, in hours</a:t>
            </a:r>
          </a:p>
        </p:txBody>
      </p:sp>
      <p:sp>
        <p:nvSpPr>
          <p:cNvPr id="20" name="Straight Connector 19">
            <a:extLst>
              <a:ext uri="{FF2B5EF4-FFF2-40B4-BE49-F238E27FC236}">
                <a16:creationId xmlns:a16="http://schemas.microsoft.com/office/drawing/2014/main" id="{D4B99987-32AE-1B43-A59A-D59699D3562F}"/>
              </a:ext>
            </a:extLst>
          </p:cNvPr>
          <p:cNvSpPr/>
          <p:nvPr/>
        </p:nvSpPr>
        <p:spPr>
          <a:xfrm>
            <a:off x="3656012" y="2494067"/>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BC8AF995-DFF4-6240-94C9-BC10C437C3D9}"/>
              </a:ext>
            </a:extLst>
          </p:cNvPr>
          <p:cNvSpPr/>
          <p:nvPr/>
        </p:nvSpPr>
        <p:spPr>
          <a:xfrm>
            <a:off x="3656012" y="2494067"/>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ResourceGroups</a:t>
            </a:r>
            <a:endParaRPr lang="en-US" sz="1700" kern="1200" dirty="0"/>
          </a:p>
        </p:txBody>
      </p:sp>
      <p:sp>
        <p:nvSpPr>
          <p:cNvPr id="22" name="Freeform 21">
            <a:extLst>
              <a:ext uri="{FF2B5EF4-FFF2-40B4-BE49-F238E27FC236}">
                <a16:creationId xmlns:a16="http://schemas.microsoft.com/office/drawing/2014/main" id="{585B31F7-937B-9D49-BE66-19C9E987B8C8}"/>
              </a:ext>
            </a:extLst>
          </p:cNvPr>
          <p:cNvSpPr/>
          <p:nvPr/>
        </p:nvSpPr>
        <p:spPr>
          <a:xfrm>
            <a:off x="5408397" y="2514183"/>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ResourceGroup</a:t>
            </a:r>
            <a:r>
              <a:rPr lang="en-US" sz="1400" kern="1200" dirty="0"/>
              <a:t> – The unique identifier for the resource group</a:t>
            </a:r>
          </a:p>
        </p:txBody>
      </p:sp>
      <p:sp>
        <p:nvSpPr>
          <p:cNvPr id="23" name="Straight Connector 22">
            <a:extLst>
              <a:ext uri="{FF2B5EF4-FFF2-40B4-BE49-F238E27FC236}">
                <a16:creationId xmlns:a16="http://schemas.microsoft.com/office/drawing/2014/main" id="{DD8F720B-9AE4-FF40-AF90-15E72236D022}"/>
              </a:ext>
            </a:extLst>
          </p:cNvPr>
          <p:cNvSpPr/>
          <p:nvPr/>
        </p:nvSpPr>
        <p:spPr>
          <a:xfrm>
            <a:off x="5286138" y="291650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4" name="Freeform 23">
            <a:extLst>
              <a:ext uri="{FF2B5EF4-FFF2-40B4-BE49-F238E27FC236}">
                <a16:creationId xmlns:a16="http://schemas.microsoft.com/office/drawing/2014/main" id="{DDF07902-E5FF-E949-9DF9-F4B203587C82}"/>
              </a:ext>
            </a:extLst>
          </p:cNvPr>
          <p:cNvSpPr/>
          <p:nvPr/>
        </p:nvSpPr>
        <p:spPr>
          <a:xfrm>
            <a:off x="5408397" y="293662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MinTasks</a:t>
            </a:r>
            <a:r>
              <a:rPr lang="en-US" sz="1400" kern="1200" dirty="0"/>
              <a:t> – The minimum number of tasks this resource group can perform in a day</a:t>
            </a:r>
          </a:p>
        </p:txBody>
      </p:sp>
      <p:sp>
        <p:nvSpPr>
          <p:cNvPr id="25" name="Straight Connector 24">
            <a:extLst>
              <a:ext uri="{FF2B5EF4-FFF2-40B4-BE49-F238E27FC236}">
                <a16:creationId xmlns:a16="http://schemas.microsoft.com/office/drawing/2014/main" id="{A8781216-A680-DA40-A7E6-04634B23CAF9}"/>
              </a:ext>
            </a:extLst>
          </p:cNvPr>
          <p:cNvSpPr/>
          <p:nvPr/>
        </p:nvSpPr>
        <p:spPr>
          <a:xfrm>
            <a:off x="5286138" y="333894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6" name="Freeform 25">
            <a:extLst>
              <a:ext uri="{FF2B5EF4-FFF2-40B4-BE49-F238E27FC236}">
                <a16:creationId xmlns:a16="http://schemas.microsoft.com/office/drawing/2014/main" id="{FBDBB851-06A9-6746-A918-E57C8FCF1550}"/>
              </a:ext>
            </a:extLst>
          </p:cNvPr>
          <p:cNvSpPr/>
          <p:nvPr/>
        </p:nvSpPr>
        <p:spPr>
          <a:xfrm>
            <a:off x="5408397" y="335905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MaxTasks – The maximum number of tasks this resource group can perform in a day</a:t>
            </a:r>
            <a:endParaRPr lang="en-US" sz="1400" kern="1200" dirty="0"/>
          </a:p>
        </p:txBody>
      </p:sp>
      <p:sp>
        <p:nvSpPr>
          <p:cNvPr id="28" name="Straight Connector 27">
            <a:extLst>
              <a:ext uri="{FF2B5EF4-FFF2-40B4-BE49-F238E27FC236}">
                <a16:creationId xmlns:a16="http://schemas.microsoft.com/office/drawing/2014/main" id="{AAADE3E6-A35D-7745-BB1A-BBA53B2E35D7}"/>
              </a:ext>
            </a:extLst>
          </p:cNvPr>
          <p:cNvSpPr/>
          <p:nvPr/>
        </p:nvSpPr>
        <p:spPr>
          <a:xfrm>
            <a:off x="3656012" y="3781495"/>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77512CF9-8F37-744B-854F-D0DD0B008F83}"/>
              </a:ext>
            </a:extLst>
          </p:cNvPr>
          <p:cNvSpPr/>
          <p:nvPr/>
        </p:nvSpPr>
        <p:spPr>
          <a:xfrm>
            <a:off x="3656012" y="3781495"/>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Resources</a:t>
            </a:r>
          </a:p>
        </p:txBody>
      </p:sp>
      <p:sp>
        <p:nvSpPr>
          <p:cNvPr id="30" name="Freeform 29">
            <a:extLst>
              <a:ext uri="{FF2B5EF4-FFF2-40B4-BE49-F238E27FC236}">
                <a16:creationId xmlns:a16="http://schemas.microsoft.com/office/drawing/2014/main" id="{4E2452B6-B319-ED4C-8A27-DE33D49E72E1}"/>
              </a:ext>
            </a:extLst>
          </p:cNvPr>
          <p:cNvSpPr/>
          <p:nvPr/>
        </p:nvSpPr>
        <p:spPr>
          <a:xfrm>
            <a:off x="5408397" y="380161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 – The unique identifier for the resource</a:t>
            </a:r>
          </a:p>
        </p:txBody>
      </p:sp>
      <p:sp>
        <p:nvSpPr>
          <p:cNvPr id="31" name="Straight Connector 30">
            <a:extLst>
              <a:ext uri="{FF2B5EF4-FFF2-40B4-BE49-F238E27FC236}">
                <a16:creationId xmlns:a16="http://schemas.microsoft.com/office/drawing/2014/main" id="{8FC7A3C1-724F-0E4C-B0A1-1B789E63D7C6}"/>
              </a:ext>
            </a:extLst>
          </p:cNvPr>
          <p:cNvSpPr/>
          <p:nvPr/>
        </p:nvSpPr>
        <p:spPr>
          <a:xfrm>
            <a:off x="5286138" y="420393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2" name="Freeform 31">
            <a:extLst>
              <a:ext uri="{FF2B5EF4-FFF2-40B4-BE49-F238E27FC236}">
                <a16:creationId xmlns:a16="http://schemas.microsoft.com/office/drawing/2014/main" id="{D1636CF6-FB8C-FB4E-94F8-3E2EA3724ED3}"/>
              </a:ext>
            </a:extLst>
          </p:cNvPr>
          <p:cNvSpPr/>
          <p:nvPr/>
        </p:nvSpPr>
        <p:spPr>
          <a:xfrm>
            <a:off x="5408397" y="422404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HoursAvailable</a:t>
            </a:r>
            <a:r>
              <a:rPr lang="en-US" sz="1400" kern="1200" dirty="0"/>
              <a:t> – The number of hours this resource can be used in a day</a:t>
            </a:r>
          </a:p>
        </p:txBody>
      </p:sp>
      <p:sp>
        <p:nvSpPr>
          <p:cNvPr id="33" name="Straight Connector 32">
            <a:extLst>
              <a:ext uri="{FF2B5EF4-FFF2-40B4-BE49-F238E27FC236}">
                <a16:creationId xmlns:a16="http://schemas.microsoft.com/office/drawing/2014/main" id="{2007221C-CDB7-AF46-B475-5B7100ECD438}"/>
              </a:ext>
            </a:extLst>
          </p:cNvPr>
          <p:cNvSpPr/>
          <p:nvPr/>
        </p:nvSpPr>
        <p:spPr>
          <a:xfrm>
            <a:off x="5286138" y="4626369"/>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4" name="Freeform 33">
            <a:extLst>
              <a:ext uri="{FF2B5EF4-FFF2-40B4-BE49-F238E27FC236}">
                <a16:creationId xmlns:a16="http://schemas.microsoft.com/office/drawing/2014/main" id="{57F4616C-3B04-5744-91E5-F859B502FB23}"/>
              </a:ext>
            </a:extLst>
          </p:cNvPr>
          <p:cNvSpPr/>
          <p:nvPr/>
        </p:nvSpPr>
        <p:spPr>
          <a:xfrm>
            <a:off x="5408397" y="4646486"/>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CostPerHour</a:t>
            </a:r>
            <a:r>
              <a:rPr lang="en-US" sz="1400" kern="1200" dirty="0"/>
              <a:t> – The cost, in dollars, per hour for using this resource</a:t>
            </a:r>
          </a:p>
        </p:txBody>
      </p:sp>
      <p:sp>
        <p:nvSpPr>
          <p:cNvPr id="36" name="Straight Connector 35">
            <a:extLst>
              <a:ext uri="{FF2B5EF4-FFF2-40B4-BE49-F238E27FC236}">
                <a16:creationId xmlns:a16="http://schemas.microsoft.com/office/drawing/2014/main" id="{B0A78F5D-AA42-F942-B73C-04E1D86968E2}"/>
              </a:ext>
            </a:extLst>
          </p:cNvPr>
          <p:cNvSpPr/>
          <p:nvPr/>
        </p:nvSpPr>
        <p:spPr>
          <a:xfrm>
            <a:off x="3656012" y="5068923"/>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7" name="Freeform 36">
            <a:extLst>
              <a:ext uri="{FF2B5EF4-FFF2-40B4-BE49-F238E27FC236}">
                <a16:creationId xmlns:a16="http://schemas.microsoft.com/office/drawing/2014/main" id="{9A338AE1-0BF3-8B42-A89C-36FC84DEF1C3}"/>
              </a:ext>
            </a:extLst>
          </p:cNvPr>
          <p:cNvSpPr/>
          <p:nvPr/>
        </p:nvSpPr>
        <p:spPr>
          <a:xfrm>
            <a:off x="3656012" y="5068923"/>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TaskResource</a:t>
            </a:r>
            <a:endParaRPr lang="en-US" sz="1700" kern="1200" dirty="0"/>
          </a:p>
        </p:txBody>
      </p:sp>
      <p:sp>
        <p:nvSpPr>
          <p:cNvPr id="38" name="Freeform 37">
            <a:extLst>
              <a:ext uri="{FF2B5EF4-FFF2-40B4-BE49-F238E27FC236}">
                <a16:creationId xmlns:a16="http://schemas.microsoft.com/office/drawing/2014/main" id="{0506E50F-9A82-1D46-9949-AE86D47C8874}"/>
              </a:ext>
            </a:extLst>
          </p:cNvPr>
          <p:cNvSpPr/>
          <p:nvPr/>
        </p:nvSpPr>
        <p:spPr>
          <a:xfrm>
            <a:off x="5408397" y="5098845"/>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Task – A reference to a Task instance</a:t>
            </a:r>
            <a:endParaRPr lang="en-US" sz="1400" kern="1200" dirty="0"/>
          </a:p>
        </p:txBody>
      </p:sp>
      <p:sp>
        <p:nvSpPr>
          <p:cNvPr id="39" name="Straight Connector 38">
            <a:extLst>
              <a:ext uri="{FF2B5EF4-FFF2-40B4-BE49-F238E27FC236}">
                <a16:creationId xmlns:a16="http://schemas.microsoft.com/office/drawing/2014/main" id="{CDF77751-6E10-4C4C-A831-86DA576FC5EC}"/>
              </a:ext>
            </a:extLst>
          </p:cNvPr>
          <p:cNvSpPr/>
          <p:nvPr/>
        </p:nvSpPr>
        <p:spPr>
          <a:xfrm>
            <a:off x="5286138" y="5410200"/>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7DF4447E-65EC-2842-9A1E-2B5FA97B1C34}"/>
              </a:ext>
            </a:extLst>
          </p:cNvPr>
          <p:cNvSpPr/>
          <p:nvPr/>
        </p:nvSpPr>
        <p:spPr>
          <a:xfrm>
            <a:off x="5408397" y="5440123"/>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Resource – A reference to a Resource that can perform this Task</a:t>
            </a:r>
            <a:endParaRPr lang="en-US" sz="1400" kern="1200" dirty="0"/>
          </a:p>
        </p:txBody>
      </p:sp>
      <p:sp>
        <p:nvSpPr>
          <p:cNvPr id="41" name="Straight Connector 40">
            <a:extLst>
              <a:ext uri="{FF2B5EF4-FFF2-40B4-BE49-F238E27FC236}">
                <a16:creationId xmlns:a16="http://schemas.microsoft.com/office/drawing/2014/main" id="{BD0B72D9-5B75-4F4F-BF0A-684B847BDB2E}"/>
              </a:ext>
            </a:extLst>
          </p:cNvPr>
          <p:cNvSpPr/>
          <p:nvPr/>
        </p:nvSpPr>
        <p:spPr>
          <a:xfrm>
            <a:off x="5286138" y="632567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1" name="Content Placeholder 2">
            <a:extLst>
              <a:ext uri="{FF2B5EF4-FFF2-40B4-BE49-F238E27FC236}">
                <a16:creationId xmlns:a16="http://schemas.microsoft.com/office/drawing/2014/main" id="{8E8AEC94-B0ED-F240-BD4E-3B006256E771}"/>
              </a:ext>
            </a:extLst>
          </p:cNvPr>
          <p:cNvSpPr txBox="1">
            <a:spLocks/>
          </p:cNvSpPr>
          <p:nvPr/>
        </p:nvSpPr>
        <p:spPr>
          <a:xfrm>
            <a:off x="5332412" y="871826"/>
            <a:ext cx="1866658" cy="347374"/>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10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10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10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en-US" sz="2000" dirty="0"/>
              <a:t>Column</a:t>
            </a:r>
          </a:p>
        </p:txBody>
      </p:sp>
      <p:sp>
        <p:nvSpPr>
          <p:cNvPr id="12" name="Freeform 11">
            <a:extLst>
              <a:ext uri="{FF2B5EF4-FFF2-40B4-BE49-F238E27FC236}">
                <a16:creationId xmlns:a16="http://schemas.microsoft.com/office/drawing/2014/main" id="{5CECC780-2B04-BC45-8340-EFD187DBC21C}"/>
              </a:ext>
            </a:extLst>
          </p:cNvPr>
          <p:cNvSpPr/>
          <p:nvPr/>
        </p:nvSpPr>
        <p:spPr>
          <a:xfrm>
            <a:off x="127506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p:txBody>
      </p:sp>
      <p:sp>
        <p:nvSpPr>
          <p:cNvPr id="13" name="Freeform 12">
            <a:extLst>
              <a:ext uri="{FF2B5EF4-FFF2-40B4-BE49-F238E27FC236}">
                <a16:creationId xmlns:a16="http://schemas.microsoft.com/office/drawing/2014/main" id="{F98E8BD8-0B1D-7248-8C1D-A704CB144BD5}"/>
              </a:ext>
            </a:extLst>
          </p:cNvPr>
          <p:cNvSpPr/>
          <p:nvPr/>
        </p:nvSpPr>
        <p:spPr>
          <a:xfrm>
            <a:off x="127665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p:txBody>
      </p:sp>
      <p:sp>
        <p:nvSpPr>
          <p:cNvPr id="14" name="Freeform 13">
            <a:extLst>
              <a:ext uri="{FF2B5EF4-FFF2-40B4-BE49-F238E27FC236}">
                <a16:creationId xmlns:a16="http://schemas.microsoft.com/office/drawing/2014/main" id="{775341D4-3A1E-154E-B498-9DAB2997280B}"/>
              </a:ext>
            </a:extLst>
          </p:cNvPr>
          <p:cNvSpPr/>
          <p:nvPr/>
        </p:nvSpPr>
        <p:spPr>
          <a:xfrm>
            <a:off x="1275063" y="2455718"/>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p:txBody>
      </p:sp>
      <p:sp>
        <p:nvSpPr>
          <p:cNvPr id="42" name="Freeform 41">
            <a:extLst>
              <a:ext uri="{FF2B5EF4-FFF2-40B4-BE49-F238E27FC236}">
                <a16:creationId xmlns:a16="http://schemas.microsoft.com/office/drawing/2014/main" id="{BCDF3B00-8ABF-A348-A560-721EFA2C42CB}"/>
              </a:ext>
            </a:extLst>
          </p:cNvPr>
          <p:cNvSpPr/>
          <p:nvPr/>
        </p:nvSpPr>
        <p:spPr>
          <a:xfrm>
            <a:off x="128491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p:txBody>
      </p:sp>
      <p:sp>
        <p:nvSpPr>
          <p:cNvPr id="43" name="Freeform 42">
            <a:extLst>
              <a:ext uri="{FF2B5EF4-FFF2-40B4-BE49-F238E27FC236}">
                <a16:creationId xmlns:a16="http://schemas.microsoft.com/office/drawing/2014/main" id="{FD27DB7A-5662-1240-8865-E77DBDBEB63C}"/>
              </a:ext>
            </a:extLst>
          </p:cNvPr>
          <p:cNvSpPr/>
          <p:nvPr/>
        </p:nvSpPr>
        <p:spPr>
          <a:xfrm>
            <a:off x="128491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p:txBody>
      </p:sp>
      <p:sp>
        <p:nvSpPr>
          <p:cNvPr id="44" name="Freeform 43">
            <a:extLst>
              <a:ext uri="{FF2B5EF4-FFF2-40B4-BE49-F238E27FC236}">
                <a16:creationId xmlns:a16="http://schemas.microsoft.com/office/drawing/2014/main" id="{41936D1F-1E1F-A04E-9DFF-248C343AF0F5}"/>
              </a:ext>
            </a:extLst>
          </p:cNvPr>
          <p:cNvSpPr/>
          <p:nvPr/>
        </p:nvSpPr>
        <p:spPr>
          <a:xfrm>
            <a:off x="1297178" y="3886199"/>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p:txBody>
      </p:sp>
      <p:sp>
        <p:nvSpPr>
          <p:cNvPr id="45" name="Freeform 44">
            <a:extLst>
              <a:ext uri="{FF2B5EF4-FFF2-40B4-BE49-F238E27FC236}">
                <a16:creationId xmlns:a16="http://schemas.microsoft.com/office/drawing/2014/main" id="{48048BB4-B17D-2940-AAEE-978608EB7D58}"/>
              </a:ext>
            </a:extLst>
          </p:cNvPr>
          <p:cNvSpPr/>
          <p:nvPr/>
        </p:nvSpPr>
        <p:spPr>
          <a:xfrm>
            <a:off x="1288663" y="5316493"/>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p:txBody>
      </p:sp>
      <p:sp>
        <p:nvSpPr>
          <p:cNvPr id="46" name="Freeform 45">
            <a:extLst>
              <a:ext uri="{FF2B5EF4-FFF2-40B4-BE49-F238E27FC236}">
                <a16:creationId xmlns:a16="http://schemas.microsoft.com/office/drawing/2014/main" id="{0BC0E386-BF7D-004D-B3DE-0176BF245A72}"/>
              </a:ext>
            </a:extLst>
          </p:cNvPr>
          <p:cNvSpPr/>
          <p:nvPr/>
        </p:nvSpPr>
        <p:spPr>
          <a:xfrm>
            <a:off x="1275061" y="246339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p:txBody>
      </p:sp>
      <p:sp>
        <p:nvSpPr>
          <p:cNvPr id="47" name="Straight Connector 46">
            <a:extLst>
              <a:ext uri="{FF2B5EF4-FFF2-40B4-BE49-F238E27FC236}">
                <a16:creationId xmlns:a16="http://schemas.microsoft.com/office/drawing/2014/main" id="{E6117F2C-657E-3347-9C2C-B2484C0A01C7}"/>
              </a:ext>
            </a:extLst>
          </p:cNvPr>
          <p:cNvSpPr/>
          <p:nvPr/>
        </p:nvSpPr>
        <p:spPr>
          <a:xfrm>
            <a:off x="5288908" y="577242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F272B60C-E14A-6546-9A68-E29C6DA55674}"/>
              </a:ext>
            </a:extLst>
          </p:cNvPr>
          <p:cNvSpPr/>
          <p:nvPr/>
        </p:nvSpPr>
        <p:spPr>
          <a:xfrm>
            <a:off x="5411167" y="580234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Cost – The cost to assign a task to a resource</a:t>
            </a:r>
          </a:p>
        </p:txBody>
      </p:sp>
      <p:grpSp>
        <p:nvGrpSpPr>
          <p:cNvPr id="49" name="Group 48">
            <a:extLst>
              <a:ext uri="{FF2B5EF4-FFF2-40B4-BE49-F238E27FC236}">
                <a16:creationId xmlns:a16="http://schemas.microsoft.com/office/drawing/2014/main" id="{5A9C0AB9-FF7C-DD48-B0AA-1E4C40C0D37D}"/>
              </a:ext>
            </a:extLst>
          </p:cNvPr>
          <p:cNvGrpSpPr/>
          <p:nvPr/>
        </p:nvGrpSpPr>
        <p:grpSpPr>
          <a:xfrm>
            <a:off x="1289911" y="5331571"/>
            <a:ext cx="2316509" cy="1389905"/>
            <a:chOff x="5580905" y="3243776"/>
            <a:chExt cx="2316509" cy="1389905"/>
          </a:xfrm>
        </p:grpSpPr>
        <p:sp>
          <p:nvSpPr>
            <p:cNvPr id="50" name="Rectangle 49">
              <a:extLst>
                <a:ext uri="{FF2B5EF4-FFF2-40B4-BE49-F238E27FC236}">
                  <a16:creationId xmlns:a16="http://schemas.microsoft.com/office/drawing/2014/main" id="{0C1A0C94-EF74-9747-BA3E-E1F61FFD43DA}"/>
                </a:ext>
              </a:extLst>
            </p:cNvPr>
            <p:cNvSpPr/>
            <p:nvPr/>
          </p:nvSpPr>
          <p:spPr>
            <a:xfrm>
              <a:off x="5580905" y="3243776"/>
              <a:ext cx="2316509" cy="1389905"/>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1" name="TextBox 50">
              <a:extLst>
                <a:ext uri="{FF2B5EF4-FFF2-40B4-BE49-F238E27FC236}">
                  <a16:creationId xmlns:a16="http://schemas.microsoft.com/office/drawing/2014/main" id="{41AC4B3D-17AF-634E-A29C-E4AC43AD7C17}"/>
                </a:ext>
              </a:extLst>
            </p:cNvPr>
            <p:cNvSpPr txBox="1"/>
            <p:nvPr/>
          </p:nvSpPr>
          <p:spPr>
            <a:xfrm>
              <a:off x="5580905" y="3243776"/>
              <a:ext cx="2316509" cy="13899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p:txBody>
        </p:sp>
      </p:grpSp>
      <p:sp>
        <p:nvSpPr>
          <p:cNvPr id="7" name="Oval 6">
            <a:extLst>
              <a:ext uri="{FF2B5EF4-FFF2-40B4-BE49-F238E27FC236}">
                <a16:creationId xmlns:a16="http://schemas.microsoft.com/office/drawing/2014/main" id="{B82EDA64-0360-D749-8316-ABF83EC1201F}"/>
              </a:ext>
            </a:extLst>
          </p:cNvPr>
          <p:cNvSpPr/>
          <p:nvPr/>
        </p:nvSpPr>
        <p:spPr>
          <a:xfrm>
            <a:off x="4722812" y="5772425"/>
            <a:ext cx="5029200" cy="361394"/>
          </a:xfrm>
          <a:prstGeom prst="ellipse">
            <a:avLst/>
          </a:prstGeom>
          <a:noFill/>
          <a:ln>
            <a:solidFill>
              <a:srgbClr val="0072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1D30D02-805B-B44B-8409-2C8BF45E4C71}"/>
              </a:ext>
            </a:extLst>
          </p:cNvPr>
          <p:cNvCxnSpPr>
            <a:cxnSpLocks/>
          </p:cNvCxnSpPr>
          <p:nvPr/>
        </p:nvCxnSpPr>
        <p:spPr>
          <a:xfrm flipV="1">
            <a:off x="4315393" y="5963449"/>
            <a:ext cx="864857" cy="99731"/>
          </a:xfrm>
          <a:prstGeom prst="straightConnector1">
            <a:avLst/>
          </a:prstGeom>
          <a:ln w="28575">
            <a:solidFill>
              <a:srgbClr val="007257"/>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E399BB-9F03-EA4A-9044-BC2AA4B8D232}"/>
              </a:ext>
            </a:extLst>
          </p:cNvPr>
          <p:cNvSpPr txBox="1"/>
          <p:nvPr/>
        </p:nvSpPr>
        <p:spPr>
          <a:xfrm>
            <a:off x="1344087" y="5574342"/>
            <a:ext cx="3048000" cy="1015663"/>
          </a:xfrm>
          <a:prstGeom prst="rect">
            <a:avLst/>
          </a:prstGeom>
          <a:noFill/>
        </p:spPr>
        <p:txBody>
          <a:bodyPr wrap="square" rtlCol="0">
            <a:spAutoFit/>
          </a:bodyPr>
          <a:lstStyle/>
          <a:p>
            <a:pPr algn="r"/>
            <a:r>
              <a:rPr lang="en-US" sz="2000" dirty="0">
                <a:ln>
                  <a:solidFill>
                    <a:srgbClr val="007257"/>
                  </a:solidFill>
                </a:ln>
                <a:solidFill>
                  <a:srgbClr val="007257"/>
                </a:solidFill>
              </a:rPr>
              <a:t>This is a calculated data transformation, which we’ll talk about later</a:t>
            </a:r>
          </a:p>
        </p:txBody>
      </p:sp>
    </p:spTree>
    <p:extLst>
      <p:ext uri="{BB962C8B-B14F-4D97-AF65-F5344CB8AC3E}">
        <p14:creationId xmlns:p14="http://schemas.microsoft.com/office/powerpoint/2010/main" val="66112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xit" presetSubtype="0" fill="hold" nodeType="withEffect">
                                  <p:stCondLst>
                                    <p:cond delay="0"/>
                                  </p:stCondLst>
                                  <p:childTnLst>
                                    <p:set>
                                      <p:cBhvr>
                                        <p:cTn id="134" dur="1" fill="hold">
                                          <p:stCondLst>
                                            <p:cond delay="0"/>
                                          </p:stCondLst>
                                        </p:cTn>
                                        <p:tgtEl>
                                          <p:spTgt spid="49"/>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P spid="18" grpId="0"/>
      <p:bldP spid="21" grpId="0"/>
      <p:bldP spid="22" grpId="0"/>
      <p:bldP spid="24" grpId="0"/>
      <p:bldP spid="26" grpId="0"/>
      <p:bldP spid="29" grpId="0"/>
      <p:bldP spid="30" grpId="0"/>
      <p:bldP spid="32" grpId="0"/>
      <p:bldP spid="34" grpId="0"/>
      <p:bldP spid="37" grpId="0"/>
      <p:bldP spid="38" grpId="0"/>
      <p:bldP spid="40" grpId="0"/>
      <p:bldP spid="11" grpId="0"/>
      <p:bldP spid="12" grpId="0" animBg="1"/>
      <p:bldP spid="12" grpId="1" animBg="1"/>
      <p:bldP spid="13" grpId="0" animBg="1"/>
      <p:bldP spid="13" grpId="1" animBg="1"/>
      <p:bldP spid="14" grpId="0" animBg="1"/>
      <p:bldP spid="14"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8" grpId="0"/>
      <p:bldP spid="7" grpId="0" animBg="1"/>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17613" y="838200"/>
            <a:ext cx="838200" cy="457200"/>
          </a:xfrm>
        </p:spPr>
        <p:txBody>
          <a:bodyPr>
            <a:normAutofit lnSpcReduction="10000"/>
          </a:bodyPr>
          <a:lstStyle/>
          <a:p>
            <a:pPr marL="0" indent="0">
              <a:buNone/>
            </a:pPr>
            <a:r>
              <a:rPr lang="en-US" dirty="0"/>
              <a:t>Sets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26</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4" name="Group 13">
            <a:extLst>
              <a:ext uri="{FF2B5EF4-FFF2-40B4-BE49-F238E27FC236}">
                <a16:creationId xmlns:a16="http://schemas.microsoft.com/office/drawing/2014/main" id="{FD1A4EF5-C56C-2945-A1B9-EFB8C711C097}"/>
              </a:ext>
            </a:extLst>
          </p:cNvPr>
          <p:cNvGrpSpPr/>
          <p:nvPr/>
        </p:nvGrpSpPr>
        <p:grpSpPr>
          <a:xfrm>
            <a:off x="1598612" y="1052753"/>
            <a:ext cx="9448799" cy="5189939"/>
            <a:chOff x="2055813" y="1052753"/>
            <a:chExt cx="8125883" cy="5189939"/>
          </a:xfrm>
        </p:grpSpPr>
        <p:sp>
          <p:nvSpPr>
            <p:cNvPr id="15" name="Freeform 14">
              <a:extLst>
                <a:ext uri="{FF2B5EF4-FFF2-40B4-BE49-F238E27FC236}">
                  <a16:creationId xmlns:a16="http://schemas.microsoft.com/office/drawing/2014/main" id="{F85D5EB0-BD1C-C942-9370-B1481113B028}"/>
                </a:ext>
              </a:extLst>
            </p:cNvPr>
            <p:cNvSpPr/>
            <p:nvPr/>
          </p:nvSpPr>
          <p:spPr>
            <a:xfrm>
              <a:off x="2055813" y="125939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Tasks</a:t>
              </a:r>
              <a:r>
                <a:rPr lang="en-US" sz="2000" kern="1200" dirty="0"/>
                <a:t> table,</a:t>
              </a:r>
              <a:r>
                <a:rPr lang="en-US" sz="2000" b="1" kern="1200" dirty="0"/>
                <a:t> Task</a:t>
              </a:r>
              <a:r>
                <a:rPr lang="en-US" sz="2000" kern="1200" dirty="0"/>
                <a:t> column</a:t>
              </a:r>
            </a:p>
          </p:txBody>
        </p:sp>
        <mc:AlternateContent xmlns:mc="http://schemas.openxmlformats.org/markup-compatibility/2006" xmlns:a14="http://schemas.microsoft.com/office/drawing/2010/main">
          <mc:Choice Requires="a14">
            <p:sp>
              <p:nvSpPr>
                <p:cNvPr id="16" name="Freeform 15">
                  <a:extLst>
                    <a:ext uri="{FF2B5EF4-FFF2-40B4-BE49-F238E27FC236}">
                      <a16:creationId xmlns:a16="http://schemas.microsoft.com/office/drawing/2014/main" id="{C7C94105-9046-8148-A306-1D9C42E06F2D}"/>
                    </a:ext>
                  </a:extLst>
                </p:cNvPr>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𝒯</m:t>
                      </m:r>
                    </m:oMath>
                  </a14:m>
                  <a:r>
                    <a:rPr lang="en-US" sz="2400" kern="1200" dirty="0"/>
                    <a:t> be the set of tasks that need to be completed.</a:t>
                  </a:r>
                </a:p>
              </p:txBody>
            </p:sp>
          </mc:Choice>
          <mc:Fallback xmlns="">
            <p:sp>
              <p:nvSpPr>
                <p:cNvPr id="16" name="Freeform 15">
                  <a:extLst>
                    <a:ext uri="{FF2B5EF4-FFF2-40B4-BE49-F238E27FC236}">
                      <a16:creationId xmlns:a16="http://schemas.microsoft.com/office/drawing/2014/main" id="{C7C94105-9046-8148-A306-1D9C42E06F2D}"/>
                    </a:ext>
                  </a:extLst>
                </p:cNvPr>
                <p:cNvSpPr>
                  <a:spLocks noRot="1" noChangeAspect="1" noMove="1" noResize="1" noEditPoints="1" noAdjustHandles="1" noChangeArrowheads="1" noChangeShapeType="1" noTextEdit="1"/>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3"/>
                  <a:stretch>
                    <a:fillRect t="-20290" b="-33333"/>
                  </a:stretch>
                </a:blipFill>
              </p:spPr>
              <p:txBody>
                <a:bodyPr/>
                <a:lstStyle/>
                <a:p>
                  <a:r>
                    <a:rPr lang="en-US">
                      <a:noFill/>
                    </a:rPr>
                    <a:t> </a:t>
                  </a:r>
                </a:p>
              </p:txBody>
            </p:sp>
          </mc:Fallback>
        </mc:AlternateContent>
        <p:sp>
          <p:nvSpPr>
            <p:cNvPr id="17" name="Freeform 16">
              <a:extLst>
                <a:ext uri="{FF2B5EF4-FFF2-40B4-BE49-F238E27FC236}">
                  <a16:creationId xmlns:a16="http://schemas.microsoft.com/office/drawing/2014/main" id="{690F5F01-31CA-414A-8C84-2EA686235F33}"/>
                </a:ext>
              </a:extLst>
            </p:cNvPr>
            <p:cNvSpPr/>
            <p:nvPr/>
          </p:nvSpPr>
          <p:spPr>
            <a:xfrm>
              <a:off x="2055813" y="213698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ResourceGroups</a:t>
              </a:r>
              <a:r>
                <a:rPr lang="en-US" sz="2000" kern="1200"/>
                <a:t> table, </a:t>
              </a:r>
              <a:r>
                <a:rPr lang="en-US" sz="2000" b="1" kern="1200"/>
                <a:t>ResourceGroup</a:t>
              </a:r>
              <a:r>
                <a:rPr lang="en-US" sz="2000" kern="1200"/>
                <a:t> column</a:t>
              </a:r>
              <a:endParaRPr lang="en-US" sz="2000" kern="1200" dirty="0"/>
            </a:p>
          </p:txBody>
        </p:sp>
        <mc:AlternateContent xmlns:mc="http://schemas.openxmlformats.org/markup-compatibility/2006" xmlns:a14="http://schemas.microsoft.com/office/drawing/2010/main">
          <mc:Choice Requires="a14">
            <p:sp>
              <p:nvSpPr>
                <p:cNvPr id="18" name="Freeform 17">
                  <a:extLst>
                    <a:ext uri="{FF2B5EF4-FFF2-40B4-BE49-F238E27FC236}">
                      <a16:creationId xmlns:a16="http://schemas.microsoft.com/office/drawing/2014/main" id="{2BFE2DB6-2245-6941-9A1F-5B03B83501F9}"/>
                    </a:ext>
                  </a:extLst>
                </p:cNvPr>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𝒢</m:t>
                      </m:r>
                    </m:oMath>
                  </a14:m>
                  <a:r>
                    <a:rPr lang="en-US" sz="2400" kern="1200" dirty="0"/>
                    <a:t> be the set of resource groups.</a:t>
                  </a:r>
                </a:p>
              </p:txBody>
            </p:sp>
          </mc:Choice>
          <mc:Fallback xmlns="">
            <p:sp>
              <p:nvSpPr>
                <p:cNvPr id="18" name="Freeform 17">
                  <a:extLst>
                    <a:ext uri="{FF2B5EF4-FFF2-40B4-BE49-F238E27FC236}">
                      <a16:creationId xmlns:a16="http://schemas.microsoft.com/office/drawing/2014/main" id="{2BFE2DB6-2245-6941-9A1F-5B03B83501F9}"/>
                    </a:ext>
                  </a:extLst>
                </p:cNvPr>
                <p:cNvSpPr>
                  <a:spLocks noRot="1" noChangeAspect="1" noMove="1" noResize="1" noEditPoints="1" noAdjustHandles="1" noChangeArrowheads="1" noChangeShapeType="1" noTextEdit="1"/>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4"/>
                  <a:stretch>
                    <a:fillRect t="-20290" b="-33333"/>
                  </a:stretch>
                </a:blipFill>
              </p:spPr>
              <p:txBody>
                <a:bodyPr/>
                <a:lstStyle/>
                <a:p>
                  <a:r>
                    <a:rPr lang="en-US">
                      <a:noFill/>
                    </a:rPr>
                    <a:t> </a:t>
                  </a:r>
                </a:p>
              </p:txBody>
            </p:sp>
          </mc:Fallback>
        </mc:AlternateContent>
        <p:sp>
          <p:nvSpPr>
            <p:cNvPr id="19" name="Freeform 18">
              <a:extLst>
                <a:ext uri="{FF2B5EF4-FFF2-40B4-BE49-F238E27FC236}">
                  <a16:creationId xmlns:a16="http://schemas.microsoft.com/office/drawing/2014/main" id="{49D9F4DA-D77F-A344-BFFC-1D570C8903DF}"/>
                </a:ext>
              </a:extLst>
            </p:cNvPr>
            <p:cNvSpPr/>
            <p:nvPr/>
          </p:nvSpPr>
          <p:spPr>
            <a:xfrm>
              <a:off x="2055813" y="301457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a:t>
              </a:r>
              <a:r>
                <a:rPr lang="en-US" sz="2000" kern="1200"/>
                <a:t> table, </a:t>
              </a:r>
              <a:r>
                <a:rPr lang="en-US" sz="2000" b="1" kern="1200"/>
                <a:t>Resource</a:t>
              </a:r>
              <a:r>
                <a:rPr lang="en-US" sz="2000" kern="1200"/>
                <a:t> column</a:t>
              </a:r>
              <a:endParaRPr lang="en-US" sz="2000" kern="1200" dirty="0"/>
            </a:p>
          </p:txBody>
        </p:sp>
        <mc:AlternateContent xmlns:mc="http://schemas.openxmlformats.org/markup-compatibility/2006" xmlns:a14="http://schemas.microsoft.com/office/drawing/2010/main">
          <mc:Choice Requires="a14">
            <p:sp>
              <p:nvSpPr>
                <p:cNvPr id="20" name="Freeform 19">
                  <a:extLst>
                    <a:ext uri="{FF2B5EF4-FFF2-40B4-BE49-F238E27FC236}">
                      <a16:creationId xmlns:a16="http://schemas.microsoft.com/office/drawing/2014/main" id="{0F8E5448-3787-B344-807E-66C1FF7C2B4A}"/>
                    </a:ext>
                  </a:extLst>
                </p:cNvPr>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ℛ</m:t>
                      </m:r>
                    </m:oMath>
                  </a14:m>
                  <a:r>
                    <a:rPr lang="en-US" sz="2400" kern="1200" dirty="0"/>
                    <a:t> be the set of resources that can complete the tasks.</a:t>
                  </a:r>
                </a:p>
              </p:txBody>
            </p:sp>
          </mc:Choice>
          <mc:Fallback xmlns="">
            <p:sp>
              <p:nvSpPr>
                <p:cNvPr id="20" name="Freeform 19">
                  <a:extLst>
                    <a:ext uri="{FF2B5EF4-FFF2-40B4-BE49-F238E27FC236}">
                      <a16:creationId xmlns:a16="http://schemas.microsoft.com/office/drawing/2014/main" id="{0F8E5448-3787-B344-807E-66C1FF7C2B4A}"/>
                    </a:ext>
                  </a:extLst>
                </p:cNvPr>
                <p:cNvSpPr>
                  <a:spLocks noRot="1" noChangeAspect="1" noMove="1" noResize="1" noEditPoints="1" noAdjustHandles="1" noChangeArrowheads="1" noChangeShapeType="1" noTextEdit="1"/>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5"/>
                  <a:stretch>
                    <a:fillRect t="-20290" b="-33333"/>
                  </a:stretch>
                </a:blipFill>
              </p:spPr>
              <p:txBody>
                <a:bodyPr/>
                <a:lstStyle/>
                <a:p>
                  <a:r>
                    <a:rPr lang="en-US">
                      <a:noFill/>
                    </a:rPr>
                    <a:t> </a:t>
                  </a:r>
                </a:p>
              </p:txBody>
            </p:sp>
          </mc:Fallback>
        </mc:AlternateContent>
        <p:sp>
          <p:nvSpPr>
            <p:cNvPr id="21" name="Freeform 20">
              <a:extLst>
                <a:ext uri="{FF2B5EF4-FFF2-40B4-BE49-F238E27FC236}">
                  <a16:creationId xmlns:a16="http://schemas.microsoft.com/office/drawing/2014/main" id="{EAE50F0E-ED59-0041-88DC-37DDC0DE7309}"/>
                </a:ext>
              </a:extLst>
            </p:cNvPr>
            <p:cNvSpPr/>
            <p:nvPr/>
          </p:nvSpPr>
          <p:spPr>
            <a:xfrm>
              <a:off x="2055813" y="389216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Task</a:t>
              </a:r>
              <a:r>
                <a:rPr lang="en-US" sz="2000" kern="1200"/>
                <a:t> column in the </a:t>
              </a:r>
              <a:r>
                <a:rPr lang="en-US" sz="2000" b="1" kern="1200"/>
                <a:t>TaskResource</a:t>
              </a:r>
              <a:r>
                <a:rPr lang="en-US" sz="2000" kern="1200"/>
                <a:t> table that have Resource </a:t>
              </a:r>
              <a:r>
                <a:rPr lang="en-US" sz="2000" i="1" kern="1200">
                  <a:ea typeface="Cambria Math" panose="02040503050406030204" pitchFamily="18" charset="0"/>
                </a:rPr>
                <a:t>r</a:t>
              </a:r>
              <a:endParaRPr lang="en-US" sz="2000" i="1" kern="120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22" name="Freeform 21">
                  <a:extLst>
                    <a:ext uri="{FF2B5EF4-FFF2-40B4-BE49-F238E27FC236}">
                      <a16:creationId xmlns:a16="http://schemas.microsoft.com/office/drawing/2014/main" id="{B0655A17-D1EA-DF4F-95FF-DE523A733D5F}"/>
                    </a:ext>
                  </a:extLst>
                </p:cNvPr>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𝒬</m:t>
                          </m:r>
                        </m:e>
                        <m:sub>
                          <m:r>
                            <a:rPr lang="en-US" sz="2400" i="1" kern="1200">
                              <a:latin typeface="Cambria Math" panose="02040503050406030204" pitchFamily="18" charset="0"/>
                            </a:rPr>
                            <m:t>𝑟</m:t>
                          </m:r>
                        </m:sub>
                      </m:sSub>
                    </m:oMath>
                  </a14:m>
                  <a:r>
                    <a:rPr lang="en-US" sz="2400" kern="1200" dirty="0"/>
                    <a:t> be the set of tasks that resource </a:t>
                  </a:r>
                  <a14:m>
                    <m:oMath xmlns:m="http://schemas.openxmlformats.org/officeDocument/2006/math">
                      <m:r>
                        <a:rPr lang="en-US" sz="2400" i="1" kern="1200">
                          <a:latin typeface="Cambria Math" panose="02040503050406030204" pitchFamily="18" charset="0"/>
                        </a:rPr>
                        <m:t>𝑟</m:t>
                      </m:r>
                      <m:r>
                        <a:rPr lang="en-US" sz="2400" i="1" kern="1200">
                          <a:latin typeface="Cambria Math" panose="02040503050406030204" pitchFamily="18" charset="0"/>
                        </a:rPr>
                        <m:t>∈</m:t>
                      </m:r>
                      <m:r>
                        <a:rPr lang="en-US" sz="2400" i="1" kern="1200">
                          <a:latin typeface="Cambria Math" panose="02040503050406030204" pitchFamily="18" charset="0"/>
                        </a:rPr>
                        <m:t>ℛ</m:t>
                      </m:r>
                    </m:oMath>
                  </a14:m>
                  <a:r>
                    <a:rPr lang="en-US" sz="2400" kern="1200" dirty="0"/>
                    <a:t> can perform.</a:t>
                  </a:r>
                </a:p>
              </p:txBody>
            </p:sp>
          </mc:Choice>
          <mc:Fallback xmlns="">
            <p:sp>
              <p:nvSpPr>
                <p:cNvPr id="22" name="Freeform 21">
                  <a:extLst>
                    <a:ext uri="{FF2B5EF4-FFF2-40B4-BE49-F238E27FC236}">
                      <a16:creationId xmlns:a16="http://schemas.microsoft.com/office/drawing/2014/main" id="{B0655A17-D1EA-DF4F-95FF-DE523A733D5F}"/>
                    </a:ext>
                  </a:extLst>
                </p:cNvPr>
                <p:cNvSpPr>
                  <a:spLocks noRot="1" noChangeAspect="1" noMove="1" noResize="1" noEditPoints="1" noAdjustHandles="1" noChangeArrowheads="1" noChangeShapeType="1" noTextEdit="1"/>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6"/>
                  <a:stretch>
                    <a:fillRect t="-20290" b="-33333"/>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4D72296A-6788-0A4F-92E2-CEE80B82730E}"/>
                </a:ext>
              </a:extLst>
            </p:cNvPr>
            <p:cNvSpPr/>
            <p:nvPr/>
          </p:nvSpPr>
          <p:spPr>
            <a:xfrm>
              <a:off x="2055813" y="476975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Resource</a:t>
              </a:r>
              <a:r>
                <a:rPr lang="en-US" sz="2000" kern="1200"/>
                <a:t> column in the </a:t>
              </a:r>
              <a:r>
                <a:rPr lang="en-US" sz="2000" b="1" kern="1200"/>
                <a:t>TaskResource</a:t>
              </a:r>
              <a:r>
                <a:rPr lang="en-US" sz="2000" kern="1200"/>
                <a:t> table that have Task </a:t>
              </a:r>
              <a:r>
                <a:rPr lang="en-US" sz="2000" i="1" kern="1200">
                  <a:ea typeface="Cambria Math" panose="02040503050406030204" pitchFamily="18" charset="0"/>
                </a:rPr>
                <a:t>t</a:t>
              </a:r>
              <a:endParaRPr lang="en-US" sz="2000" i="1" kern="120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24" name="Freeform 23">
                  <a:extLst>
                    <a:ext uri="{FF2B5EF4-FFF2-40B4-BE49-F238E27FC236}">
                      <a16:creationId xmlns:a16="http://schemas.microsoft.com/office/drawing/2014/main" id="{6FF5E507-A1CC-3446-B719-674AD1702C9C}"/>
                    </a:ext>
                  </a:extLst>
                </p:cNvPr>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a:t>
                  </a:r>
                  <a14:m>
                    <m:oMath xmlns:m="http://schemas.openxmlformats.org/officeDocument/2006/math">
                      <m:r>
                        <a:rPr lang="en-US" sz="2400" b="0" i="0" kern="1200" smtClean="0">
                          <a:latin typeface="Cambria Math" panose="02040503050406030204" pitchFamily="18" charset="0"/>
                        </a:rPr>
                        <m:t> </m:t>
                      </m:r>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𝒫</m:t>
                          </m:r>
                        </m:e>
                        <m:sub>
                          <m:r>
                            <a:rPr lang="en-US" sz="2400" i="1" kern="1200">
                              <a:latin typeface="Cambria Math" panose="02040503050406030204" pitchFamily="18" charset="0"/>
                            </a:rPr>
                            <m:t>𝑡</m:t>
                          </m:r>
                        </m:sub>
                      </m:sSub>
                    </m:oMath>
                  </a14:m>
                  <a:r>
                    <a:rPr lang="en-US" sz="2400" kern="1200" dirty="0"/>
                    <a:t> be the resources that task </a:t>
                  </a:r>
                  <a14:m>
                    <m:oMath xmlns:m="http://schemas.openxmlformats.org/officeDocument/2006/math">
                      <m:r>
                        <m:rPr>
                          <m:sty m:val="p"/>
                        </m:rPr>
                        <a:rPr lang="en-US" sz="2400" b="0" i="0" kern="1200" smtClean="0">
                          <a:latin typeface="Cambria Math" panose="02040503050406030204" pitchFamily="18" charset="0"/>
                        </a:rPr>
                        <m:t>t</m:t>
                      </m:r>
                      <m:r>
                        <a:rPr lang="en-US" sz="2400" i="1" kern="1200">
                          <a:latin typeface="Cambria Math" panose="02040503050406030204" pitchFamily="18" charset="0"/>
                        </a:rPr>
                        <m:t>∈</m:t>
                      </m:r>
                      <m:r>
                        <a:rPr lang="en-US" sz="2400" i="1" kern="1200">
                          <a:latin typeface="Cambria Math" panose="02040503050406030204" pitchFamily="18" charset="0"/>
                        </a:rPr>
                        <m:t>𝒯</m:t>
                      </m:r>
                    </m:oMath>
                  </a14:m>
                  <a:r>
                    <a:rPr lang="en-US" sz="2400" kern="1200" dirty="0"/>
                    <a:t>can be scheduled on.</a:t>
                  </a:r>
                </a:p>
              </p:txBody>
            </p:sp>
          </mc:Choice>
          <mc:Fallback xmlns="">
            <p:sp>
              <p:nvSpPr>
                <p:cNvPr id="24" name="Freeform 23">
                  <a:extLst>
                    <a:ext uri="{FF2B5EF4-FFF2-40B4-BE49-F238E27FC236}">
                      <a16:creationId xmlns:a16="http://schemas.microsoft.com/office/drawing/2014/main" id="{6FF5E507-A1CC-3446-B719-674AD1702C9C}"/>
                    </a:ext>
                  </a:extLst>
                </p:cNvPr>
                <p:cNvSpPr>
                  <a:spLocks noRot="1" noChangeAspect="1" noMove="1" noResize="1" noEditPoints="1" noAdjustHandles="1" noChangeArrowheads="1" noChangeShapeType="1" noTextEdit="1"/>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7"/>
                  <a:stretch>
                    <a:fillRect t="-20290" b="-33333"/>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29014E4B-9EE6-614A-86D8-1FF78DD78DA8}"/>
                </a:ext>
              </a:extLst>
            </p:cNvPr>
            <p:cNvSpPr/>
            <p:nvPr/>
          </p:nvSpPr>
          <p:spPr>
            <a:xfrm>
              <a:off x="2055813" y="5647342"/>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Resource</a:t>
              </a:r>
              <a:r>
                <a:rPr lang="en-US" sz="2000" kern="1200" dirty="0"/>
                <a:t> table, </a:t>
              </a:r>
              <a:r>
                <a:rPr lang="en-US" sz="2000" b="1" kern="1200" dirty="0" err="1"/>
                <a:t>ResourceGroup</a:t>
              </a:r>
              <a:r>
                <a:rPr lang="en-US" sz="2000" kern="1200" dirty="0"/>
                <a:t> column</a:t>
              </a:r>
              <a:endParaRPr lang="en-US" sz="2000" b="1" kern="1200" dirty="0"/>
            </a:p>
          </p:txBody>
        </p:sp>
        <mc:AlternateContent xmlns:mc="http://schemas.openxmlformats.org/markup-compatibility/2006" xmlns:a14="http://schemas.microsoft.com/office/drawing/2010/main">
          <mc:Choice Requires="a14">
            <p:sp>
              <p:nvSpPr>
                <p:cNvPr id="26" name="Freeform 25">
                  <a:extLst>
                    <a:ext uri="{FF2B5EF4-FFF2-40B4-BE49-F238E27FC236}">
                      <a16:creationId xmlns:a16="http://schemas.microsoft.com/office/drawing/2014/main" id="{E5621D3D-F3E0-E445-A142-DBA3F682AD21}"/>
                    </a:ext>
                  </a:extLst>
                </p:cNvPr>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𝒮</m:t>
                          </m:r>
                        </m:e>
                        <m:sub>
                          <m:r>
                            <a:rPr lang="en-US" sz="2400" i="1" kern="1200">
                              <a:latin typeface="Cambria Math" panose="02040503050406030204" pitchFamily="18" charset="0"/>
                            </a:rPr>
                            <m:t>𝑔</m:t>
                          </m:r>
                        </m:sub>
                      </m:sSub>
                    </m:oMath>
                  </a14:m>
                  <a:r>
                    <a:rPr lang="en-US" sz="2400" kern="1200" dirty="0"/>
                    <a:t> be the resources that belong to resource group </a:t>
                  </a:r>
                  <a14:m>
                    <m:oMath xmlns:m="http://schemas.openxmlformats.org/officeDocument/2006/math">
                      <m:r>
                        <a:rPr lang="en-US" sz="2400" i="1" kern="1200">
                          <a:latin typeface="Cambria Math" panose="02040503050406030204" pitchFamily="18" charset="0"/>
                        </a:rPr>
                        <m:t>𝑔</m:t>
                      </m:r>
                      <m:r>
                        <a:rPr lang="en-US" sz="2400" kern="1200">
                          <a:latin typeface="Cambria Math" panose="02040503050406030204" pitchFamily="18" charset="0"/>
                        </a:rPr>
                        <m:t>∈</m:t>
                      </m:r>
                      <m:r>
                        <a:rPr lang="en-US" sz="2400" i="1" kern="1200">
                          <a:latin typeface="Cambria Math" panose="02040503050406030204" pitchFamily="18" charset="0"/>
                        </a:rPr>
                        <m:t>𝒢</m:t>
                      </m:r>
                    </m:oMath>
                  </a14:m>
                  <a:r>
                    <a:rPr lang="en-US" sz="2400" kern="1200" dirty="0"/>
                    <a:t>.</a:t>
                  </a:r>
                  <a:r>
                    <a:rPr lang="en-US" sz="2400" kern="1200" dirty="0">
                      <a:effectLst/>
                    </a:rPr>
                    <a:t> </a:t>
                  </a:r>
                </a:p>
              </p:txBody>
            </p:sp>
          </mc:Choice>
          <mc:Fallback xmlns="">
            <p:sp>
              <p:nvSpPr>
                <p:cNvPr id="26" name="Freeform 25">
                  <a:extLst>
                    <a:ext uri="{FF2B5EF4-FFF2-40B4-BE49-F238E27FC236}">
                      <a16:creationId xmlns:a16="http://schemas.microsoft.com/office/drawing/2014/main" id="{E5621D3D-F3E0-E445-A142-DBA3F682AD21}"/>
                    </a:ext>
                  </a:extLst>
                </p:cNvPr>
                <p:cNvSpPr>
                  <a:spLocks noRot="1" noChangeAspect="1" noMove="1" noResize="1" noEditPoints="1" noAdjustHandles="1" noChangeArrowheads="1" noChangeShapeType="1" noTextEdit="1"/>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8"/>
                  <a:stretch>
                    <a:fillRect t="-21739" b="-31884"/>
                  </a:stretch>
                </a:blipFill>
              </p:spPr>
              <p:txBody>
                <a:bodyPr/>
                <a:lstStyle/>
                <a:p>
                  <a:r>
                    <a:rPr lang="en-US">
                      <a:noFill/>
                    </a:rPr>
                    <a:t> </a:t>
                  </a:r>
                </a:p>
              </p:txBody>
            </p:sp>
          </mc:Fallback>
        </mc:AlternateContent>
      </p:grpSp>
    </p:spTree>
    <p:extLst>
      <p:ext uri="{BB962C8B-B14F-4D97-AF65-F5344CB8AC3E}">
        <p14:creationId xmlns:p14="http://schemas.microsoft.com/office/powerpoint/2010/main" val="9150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1986376" cy="558418"/>
          </a:xfrm>
        </p:spPr>
        <p:txBody>
          <a:bodyPr>
            <a:normAutofit/>
          </a:bodyPr>
          <a:lstStyle/>
          <a:p>
            <a:pPr marL="0" indent="0">
              <a:buNone/>
            </a:pPr>
            <a:r>
              <a:rPr lang="en-US" dirty="0"/>
              <a:t>Data Inputs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27</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1" name="Group 10">
            <a:extLst>
              <a:ext uri="{FF2B5EF4-FFF2-40B4-BE49-F238E27FC236}">
                <a16:creationId xmlns:a16="http://schemas.microsoft.com/office/drawing/2014/main" id="{59BD5012-2B76-AF48-B73A-ED5A36B4BD87}"/>
              </a:ext>
            </a:extLst>
          </p:cNvPr>
          <p:cNvGrpSpPr/>
          <p:nvPr/>
        </p:nvGrpSpPr>
        <p:grpSpPr>
          <a:xfrm>
            <a:off x="1417011" y="1423782"/>
            <a:ext cx="10316201" cy="4367418"/>
            <a:chOff x="1979612" y="1423782"/>
            <a:chExt cx="9220200" cy="3388275"/>
          </a:xfrm>
        </p:grpSpPr>
        <p:sp>
          <p:nvSpPr>
            <p:cNvPr id="12" name="Freeform 11">
              <a:extLst>
                <a:ext uri="{FF2B5EF4-FFF2-40B4-BE49-F238E27FC236}">
                  <a16:creationId xmlns:a16="http://schemas.microsoft.com/office/drawing/2014/main" id="{AE497837-5EF2-AB4B-A9A8-DC02BB12C59E}"/>
                </a:ext>
              </a:extLst>
            </p:cNvPr>
            <p:cNvSpPr/>
            <p:nvPr/>
          </p:nvSpPr>
          <p:spPr>
            <a:xfrm>
              <a:off x="1979612" y="158614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dirty="0"/>
                <a:t>Task </a:t>
              </a:r>
              <a:r>
                <a:rPr lang="en-US" kern="1200" dirty="0"/>
                <a:t>table, </a:t>
              </a:r>
              <a:r>
                <a:rPr lang="en-US" b="1" kern="1200" dirty="0"/>
                <a:t>Time</a:t>
              </a:r>
              <a:r>
                <a:rPr lang="en-US" kern="1200" dirty="0"/>
                <a:t> column</a:t>
              </a:r>
            </a:p>
          </p:txBody>
        </p:sp>
        <mc:AlternateContent xmlns:mc="http://schemas.openxmlformats.org/markup-compatibility/2006" xmlns:a14="http://schemas.microsoft.com/office/drawing/2010/main">
          <mc:Choice Requires="a14">
            <p:sp>
              <p:nvSpPr>
                <p:cNvPr id="13" name="Freeform 12">
                  <a:extLst>
                    <a:ext uri="{FF2B5EF4-FFF2-40B4-BE49-F238E27FC236}">
                      <a16:creationId xmlns:a16="http://schemas.microsoft.com/office/drawing/2014/main" id="{E9A6A13F-49AB-634C-A898-2A4E86AC7B3B}"/>
                    </a:ext>
                  </a:extLst>
                </p:cNvPr>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𝜂</m:t>
                          </m:r>
                        </m:e>
                        <m:sub>
                          <m:r>
                            <a:rPr lang="en-US" sz="2000" i="1" kern="1200">
                              <a:latin typeface="Cambria Math" panose="02040503050406030204" pitchFamily="18" charset="0"/>
                            </a:rPr>
                            <m:t>𝑡</m:t>
                          </m:r>
                        </m:sub>
                      </m:sSub>
                      <m:r>
                        <a:rPr lang="en-US" sz="2000" b="0" i="1" kern="1200">
                          <a:latin typeface="Cambria Math" panose="02040503050406030204" pitchFamily="18" charset="0"/>
                        </a:rPr>
                        <m:t>&gt;0</m:t>
                      </m:r>
                    </m:oMath>
                  </a14:m>
                  <a:r>
                    <a:rPr lang="en-US" sz="2000" kern="1200" dirty="0"/>
                    <a:t> be the number of hours for a task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a:t>
                  </a:r>
                </a:p>
              </p:txBody>
            </p:sp>
          </mc:Choice>
          <mc:Fallback xmlns="">
            <p:sp>
              <p:nvSpPr>
                <p:cNvPr id="13" name="Freeform 12">
                  <a:extLst>
                    <a:ext uri="{FF2B5EF4-FFF2-40B4-BE49-F238E27FC236}">
                      <a16:creationId xmlns:a16="http://schemas.microsoft.com/office/drawing/2014/main" id="{E9A6A13F-49AB-634C-A898-2A4E86AC7B3B}"/>
                    </a:ext>
                  </a:extLst>
                </p:cNvPr>
                <p:cNvSpPr>
                  <a:spLocks noRot="1" noChangeAspect="1" noMove="1" noResize="1" noEditPoints="1" noAdjustHandles="1" noChangeArrowheads="1" noChangeShapeType="1" noTextEdit="1"/>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3"/>
                  <a:stretch>
                    <a:fillRect t="-8571" b="-18571"/>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42B68D3C-F5BF-384D-902E-0CF22B47654D}"/>
                </a:ext>
              </a:extLst>
            </p:cNvPr>
            <p:cNvSpPr/>
            <p:nvPr/>
          </p:nvSpPr>
          <p:spPr>
            <a:xfrm>
              <a:off x="1979612" y="227567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CostPerHour</a:t>
              </a:r>
              <a:r>
                <a:rPr lang="en-US" kern="1200"/>
                <a:t> column</a:t>
              </a:r>
            </a:p>
          </p:txBody>
        </p:sp>
        <mc:AlternateContent xmlns:mc="http://schemas.openxmlformats.org/markup-compatibility/2006" xmlns:a14="http://schemas.microsoft.com/office/drawing/2010/main">
          <mc:Choice Requires="a14">
            <p:sp>
              <p:nvSpPr>
                <p:cNvPr id="15" name="Freeform 14">
                  <a:extLst>
                    <a:ext uri="{FF2B5EF4-FFF2-40B4-BE49-F238E27FC236}">
                      <a16:creationId xmlns:a16="http://schemas.microsoft.com/office/drawing/2014/main" id="{23D20D32-1F87-DD49-8C63-DCA5E19A19F7}"/>
                    </a:ext>
                  </a:extLst>
                </p:cNvPr>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𝜆</m:t>
                          </m:r>
                        </m:e>
                        <m:sub>
                          <m:r>
                            <a:rPr lang="en-US" sz="2000" i="1" kern="1200">
                              <a:latin typeface="Cambria Math" panose="02040503050406030204" pitchFamily="18" charset="0"/>
                            </a:rPr>
                            <m:t>𝑟</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cost per hour for a resource </a:t>
                  </a:r>
                  <a14:m>
                    <m:oMath xmlns:m="http://schemas.openxmlformats.org/officeDocument/2006/math">
                      <m:r>
                        <a:rPr lang="en-US" sz="2000" i="1" kern="1200">
                          <a:latin typeface="Cambria Math" panose="02040503050406030204" pitchFamily="18" charset="0"/>
                        </a:rPr>
                        <m:t>𝑟</m:t>
                      </m:r>
                      <m:r>
                        <a:rPr lang="en-US" sz="2000" i="1" kern="1200">
                          <a:latin typeface="Cambria Math" panose="02040503050406030204" pitchFamily="18" charset="0"/>
                        </a:rPr>
                        <m:t>∈</m:t>
                      </m:r>
                      <m:r>
                        <a:rPr lang="en-US" sz="2000" i="1" kern="1200">
                          <a:latin typeface="Cambria Math" panose="02040503050406030204" pitchFamily="18" charset="0"/>
                        </a:rPr>
                        <m:t>ℛ</m:t>
                      </m:r>
                    </m:oMath>
                  </a14:m>
                  <a:r>
                    <a:rPr lang="en-US" sz="2000" kern="1200" dirty="0"/>
                    <a:t>.</a:t>
                  </a:r>
                </a:p>
              </p:txBody>
            </p:sp>
          </mc:Choice>
          <mc:Fallback xmlns="">
            <p:sp>
              <p:nvSpPr>
                <p:cNvPr id="15" name="Freeform 14">
                  <a:extLst>
                    <a:ext uri="{FF2B5EF4-FFF2-40B4-BE49-F238E27FC236}">
                      <a16:creationId xmlns:a16="http://schemas.microsoft.com/office/drawing/2014/main" id="{23D20D32-1F87-DD49-8C63-DCA5E19A19F7}"/>
                    </a:ext>
                  </a:extLst>
                </p:cNvPr>
                <p:cNvSpPr>
                  <a:spLocks noRot="1" noChangeAspect="1" noMove="1" noResize="1" noEditPoints="1" noAdjustHandles="1" noChangeArrowheads="1" noChangeShapeType="1" noTextEdit="1"/>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4"/>
                  <a:stretch>
                    <a:fillRect t="-7042" b="-18310"/>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9940E2F2-E2B8-0A44-9F11-45C50B50C203}"/>
                </a:ext>
              </a:extLst>
            </p:cNvPr>
            <p:cNvSpPr/>
            <p:nvPr/>
          </p:nvSpPr>
          <p:spPr>
            <a:xfrm>
              <a:off x="1979612" y="296521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HoursAvailable</a:t>
              </a:r>
              <a:r>
                <a:rPr lang="en-US" kern="1200"/>
                <a:t> column</a:t>
              </a:r>
            </a:p>
          </p:txBody>
        </p:sp>
        <mc:AlternateContent xmlns:mc="http://schemas.openxmlformats.org/markup-compatibility/2006" xmlns:a14="http://schemas.microsoft.com/office/drawing/2010/main">
          <mc:Choice Requires="a14">
            <p:sp>
              <p:nvSpPr>
                <p:cNvPr id="17" name="Freeform 16">
                  <a:extLst>
                    <a:ext uri="{FF2B5EF4-FFF2-40B4-BE49-F238E27FC236}">
                      <a16:creationId xmlns:a16="http://schemas.microsoft.com/office/drawing/2014/main" id="{EA4B033A-07A4-FC49-857F-5C9C2C17CE00}"/>
                    </a:ext>
                  </a:extLst>
                </p:cNvPr>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𝛾</m:t>
                          </m:r>
                        </m:e>
                        <m:sub>
                          <m:r>
                            <a:rPr lang="en-US" sz="2000" i="1" kern="1200">
                              <a:latin typeface="Cambria Math" panose="02040503050406030204" pitchFamily="18" charset="0"/>
                            </a:rPr>
                            <m:t>𝑟</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number of hours that a resource </a:t>
                  </a:r>
                  <a14:m>
                    <m:oMath xmlns:m="http://schemas.openxmlformats.org/officeDocument/2006/math">
                      <m:r>
                        <a:rPr lang="en-US" sz="2000" i="1" kern="1200">
                          <a:latin typeface="Cambria Math" panose="02040503050406030204" pitchFamily="18" charset="0"/>
                        </a:rPr>
                        <m:t>𝑟</m:t>
                      </m:r>
                      <m:r>
                        <a:rPr lang="en-US" sz="2000" i="1" kern="1200">
                          <a:latin typeface="Cambria Math" panose="02040503050406030204" pitchFamily="18" charset="0"/>
                        </a:rPr>
                        <m:t>∈</m:t>
                      </m:r>
                      <m:r>
                        <a:rPr lang="en-US" sz="2000" i="1" kern="1200">
                          <a:latin typeface="Cambria Math" panose="02040503050406030204" pitchFamily="18" charset="0"/>
                        </a:rPr>
                        <m:t>ℛ</m:t>
                      </m:r>
                    </m:oMath>
                  </a14:m>
                  <a:r>
                    <a:rPr lang="en-US" sz="2000" kern="1200" dirty="0"/>
                    <a:t> can work in one day.</a:t>
                  </a:r>
                </a:p>
              </p:txBody>
            </p:sp>
          </mc:Choice>
          <mc:Fallback xmlns="">
            <p:sp>
              <p:nvSpPr>
                <p:cNvPr id="17" name="Freeform 16">
                  <a:extLst>
                    <a:ext uri="{FF2B5EF4-FFF2-40B4-BE49-F238E27FC236}">
                      <a16:creationId xmlns:a16="http://schemas.microsoft.com/office/drawing/2014/main" id="{EA4B033A-07A4-FC49-857F-5C9C2C17CE00}"/>
                    </a:ext>
                  </a:extLst>
                </p:cNvPr>
                <p:cNvSpPr>
                  <a:spLocks noRot="1" noChangeAspect="1" noMove="1" noResize="1" noEditPoints="1" noAdjustHandles="1" noChangeArrowheads="1" noChangeShapeType="1" noTextEdit="1"/>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5"/>
                  <a:stretch>
                    <a:fillRect t="-7042" b="-16901"/>
                  </a:stretch>
                </a:blipFill>
              </p:spPr>
              <p:txBody>
                <a:bodyPr/>
                <a:lstStyle/>
                <a:p>
                  <a:r>
                    <a:rPr lang="en-US">
                      <a:noFill/>
                    </a:rPr>
                    <a:t> </a:t>
                  </a:r>
                </a:p>
              </p:txBody>
            </p:sp>
          </mc:Fallback>
        </mc:AlternateContent>
        <p:sp>
          <p:nvSpPr>
            <p:cNvPr id="18" name="Freeform 17">
              <a:extLst>
                <a:ext uri="{FF2B5EF4-FFF2-40B4-BE49-F238E27FC236}">
                  <a16:creationId xmlns:a16="http://schemas.microsoft.com/office/drawing/2014/main" id="{2FA8C8C1-6524-5E4F-B06E-6FFC7E56FAEA}"/>
                </a:ext>
              </a:extLst>
            </p:cNvPr>
            <p:cNvSpPr/>
            <p:nvPr/>
          </p:nvSpPr>
          <p:spPr>
            <a:xfrm>
              <a:off x="1979612" y="365474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MinTasks</a:t>
              </a:r>
              <a:r>
                <a:rPr lang="en-US" kern="1200"/>
                <a:t> column</a:t>
              </a:r>
            </a:p>
          </p:txBody>
        </p:sp>
        <mc:AlternateContent xmlns:mc="http://schemas.openxmlformats.org/markup-compatibility/2006" xmlns:a14="http://schemas.microsoft.com/office/drawing/2010/main">
          <mc:Choice Requires="a14">
            <p:sp>
              <p:nvSpPr>
                <p:cNvPr id="19" name="Freeform 18">
                  <a:extLst>
                    <a:ext uri="{FF2B5EF4-FFF2-40B4-BE49-F238E27FC236}">
                      <a16:creationId xmlns:a16="http://schemas.microsoft.com/office/drawing/2014/main" id="{6A512D5B-3C46-A84D-9B85-976CE31AE83D}"/>
                    </a:ext>
                  </a:extLst>
                </p:cNvPr>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𝛼</m:t>
                          </m:r>
                        </m:e>
                        <m:sub>
                          <m:r>
                            <a:rPr lang="en-US" sz="2000" i="1" kern="1200">
                              <a:latin typeface="Cambria Math" panose="02040503050406030204" pitchFamily="18" charset="0"/>
                            </a:rPr>
                            <m:t>𝑔</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min number of tasks,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 that resource group </a:t>
                  </a:r>
                  <a14:m>
                    <m:oMath xmlns:m="http://schemas.openxmlformats.org/officeDocument/2006/math">
                      <m:r>
                        <a:rPr lang="en-US" sz="2000" i="1" kern="1200">
                          <a:latin typeface="Cambria Math" panose="02040503050406030204" pitchFamily="18" charset="0"/>
                        </a:rPr>
                        <m:t>𝑔</m:t>
                      </m:r>
                      <m:r>
                        <a:rPr lang="en-US" sz="2000" kern="1200">
                          <a:latin typeface="Cambria Math" panose="02040503050406030204" pitchFamily="18" charset="0"/>
                        </a:rPr>
                        <m:t>∈</m:t>
                      </m:r>
                      <m:r>
                        <a:rPr lang="en-US" sz="2000" i="1" kern="1200">
                          <a:latin typeface="Cambria Math" panose="02040503050406030204" pitchFamily="18" charset="0"/>
                        </a:rPr>
                        <m:t>𝒢</m:t>
                      </m:r>
                    </m:oMath>
                  </a14:m>
                  <a:r>
                    <a:rPr lang="en-US" sz="2000" kern="1200" dirty="0"/>
                    <a:t> can work.</a:t>
                  </a:r>
                </a:p>
              </p:txBody>
            </p:sp>
          </mc:Choice>
          <mc:Fallback xmlns="">
            <p:sp>
              <p:nvSpPr>
                <p:cNvPr id="19" name="Freeform 18">
                  <a:extLst>
                    <a:ext uri="{FF2B5EF4-FFF2-40B4-BE49-F238E27FC236}">
                      <a16:creationId xmlns:a16="http://schemas.microsoft.com/office/drawing/2014/main" id="{6A512D5B-3C46-A84D-9B85-976CE31AE83D}"/>
                    </a:ext>
                  </a:extLst>
                </p:cNvPr>
                <p:cNvSpPr>
                  <a:spLocks noRot="1" noChangeAspect="1" noMove="1" noResize="1" noEditPoints="1" noAdjustHandles="1" noChangeArrowheads="1" noChangeShapeType="1" noTextEdit="1"/>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6"/>
                  <a:stretch>
                    <a:fillRect t="-8451" b="-16901"/>
                  </a:stretch>
                </a:blipFill>
              </p:spPr>
              <p:txBody>
                <a:bodyPr/>
                <a:lstStyle/>
                <a:p>
                  <a:r>
                    <a:rPr lang="en-US">
                      <a:noFill/>
                    </a:rPr>
                    <a:t> </a:t>
                  </a:r>
                </a:p>
              </p:txBody>
            </p:sp>
          </mc:Fallback>
        </mc:AlternateContent>
        <p:sp>
          <p:nvSpPr>
            <p:cNvPr id="20" name="Freeform 19">
              <a:extLst>
                <a:ext uri="{FF2B5EF4-FFF2-40B4-BE49-F238E27FC236}">
                  <a16:creationId xmlns:a16="http://schemas.microsoft.com/office/drawing/2014/main" id="{490C735A-20F3-7D4D-9291-7E7C780591A9}"/>
                </a:ext>
              </a:extLst>
            </p:cNvPr>
            <p:cNvSpPr/>
            <p:nvPr/>
          </p:nvSpPr>
          <p:spPr>
            <a:xfrm>
              <a:off x="1979612" y="4344282"/>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MaxTasks</a:t>
              </a:r>
              <a:r>
                <a:rPr lang="en-US" kern="1200"/>
                <a:t> column</a:t>
              </a:r>
            </a:p>
          </p:txBody>
        </p:sp>
        <mc:AlternateContent xmlns:mc="http://schemas.openxmlformats.org/markup-compatibility/2006" xmlns:a14="http://schemas.microsoft.com/office/drawing/2010/main">
          <mc:Choice Requires="a14">
            <p:sp>
              <p:nvSpPr>
                <p:cNvPr id="21" name="Freeform 20">
                  <a:extLst>
                    <a:ext uri="{FF2B5EF4-FFF2-40B4-BE49-F238E27FC236}">
                      <a16:creationId xmlns:a16="http://schemas.microsoft.com/office/drawing/2014/main" id="{684ED69F-6EC9-474C-A7A0-FA3DF6CDA937}"/>
                    </a:ext>
                  </a:extLst>
                </p:cNvPr>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𝛽</m:t>
                          </m:r>
                        </m:e>
                        <m:sub>
                          <m:r>
                            <a:rPr lang="en-US" sz="2000" b="0" i="1" kern="1200">
                              <a:latin typeface="Cambria Math" panose="02040503050406030204" pitchFamily="18" charset="0"/>
                            </a:rPr>
                            <m:t>𝑔</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max number of tasks,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 that a resource group</a:t>
                  </a:r>
                  <a14:m>
                    <m:oMath xmlns:m="http://schemas.openxmlformats.org/officeDocument/2006/math">
                      <m:r>
                        <a:rPr lang="en-US" sz="2000" b="0" i="0" kern="1200">
                          <a:latin typeface="Cambria Math" panose="02040503050406030204" pitchFamily="18" charset="0"/>
                        </a:rPr>
                        <m:t> </m:t>
                      </m:r>
                      <m:r>
                        <a:rPr lang="en-US" sz="2000" i="1" kern="1200">
                          <a:latin typeface="Cambria Math" panose="02040503050406030204" pitchFamily="18" charset="0"/>
                        </a:rPr>
                        <m:t>𝑔</m:t>
                      </m:r>
                      <m:r>
                        <a:rPr lang="en-US" sz="2000" kern="1200">
                          <a:latin typeface="Cambria Math" panose="02040503050406030204" pitchFamily="18" charset="0"/>
                        </a:rPr>
                        <m:t>∈</m:t>
                      </m:r>
                      <m:r>
                        <a:rPr lang="en-US" sz="2000" i="1" kern="1200">
                          <a:latin typeface="Cambria Math" panose="02040503050406030204" pitchFamily="18" charset="0"/>
                        </a:rPr>
                        <m:t>𝒢</m:t>
                      </m:r>
                    </m:oMath>
                  </a14:m>
                  <a:r>
                    <a:rPr lang="en-US" sz="2000" kern="1200" dirty="0"/>
                    <a:t> can work.</a:t>
                  </a:r>
                </a:p>
              </p:txBody>
            </p:sp>
          </mc:Choice>
          <mc:Fallback xmlns="">
            <p:sp>
              <p:nvSpPr>
                <p:cNvPr id="21" name="Freeform 20">
                  <a:extLst>
                    <a:ext uri="{FF2B5EF4-FFF2-40B4-BE49-F238E27FC236}">
                      <a16:creationId xmlns:a16="http://schemas.microsoft.com/office/drawing/2014/main" id="{684ED69F-6EC9-474C-A7A0-FA3DF6CDA937}"/>
                    </a:ext>
                  </a:extLst>
                </p:cNvPr>
                <p:cNvSpPr>
                  <a:spLocks noRot="1" noChangeAspect="1" noMove="1" noResize="1" noEditPoints="1" noAdjustHandles="1" noChangeArrowheads="1" noChangeShapeType="1" noTextEdit="1"/>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7"/>
                  <a:stretch>
                    <a:fillRect t="-8571" b="-1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9458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22413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Generally, comes in one of two ways</a:t>
            </a:r>
          </a:p>
          <a:p>
            <a:pPr lvl="1"/>
            <a:r>
              <a:rPr lang="en-US" dirty="0"/>
              <a:t>Client just dumps their data to us</a:t>
            </a:r>
          </a:p>
          <a:p>
            <a:pPr lvl="1"/>
            <a:r>
              <a:rPr lang="en-US" dirty="0"/>
              <a:t>Work with client to determine our data needs and specify what data to send and the format for that data</a:t>
            </a:r>
          </a:p>
          <a:p>
            <a:r>
              <a:rPr lang="en-US" dirty="0"/>
              <a:t>All data should be in a tabular format</a:t>
            </a:r>
          </a:p>
          <a:p>
            <a:pPr lvl="1"/>
            <a:r>
              <a:rPr lang="en-US" dirty="0"/>
              <a:t>CSV</a:t>
            </a:r>
          </a:p>
          <a:p>
            <a:pPr lvl="1"/>
            <a:r>
              <a:rPr lang="en-US" dirty="0"/>
              <a:t>Excel with multiple sheets</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29</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pic>
        <p:nvPicPr>
          <p:cNvPr id="13" name="Picture 12" descr="Graph">
            <a:extLst>
              <a:ext uri="{FF2B5EF4-FFF2-40B4-BE49-F238E27FC236}">
                <a16:creationId xmlns:a16="http://schemas.microsoft.com/office/drawing/2014/main" id="{DA1C6E10-146B-BB41-9154-A6AAE1CB989C}"/>
              </a:ext>
            </a:extLst>
          </p:cNvPr>
          <p:cNvPicPr>
            <a:picLocks noChangeAspect="1"/>
          </p:cNvPicPr>
          <p:nvPr/>
        </p:nvPicPr>
        <p:blipFill>
          <a:blip r:embed="rId3">
            <a:duotone>
              <a:prstClr val="black"/>
              <a:schemeClr val="accent4">
                <a:tint val="45000"/>
                <a:satMod val="400000"/>
              </a:schemeClr>
            </a:duotone>
          </a:blip>
          <a:stretch>
            <a:fillRect/>
          </a:stretch>
        </p:blipFill>
        <p:spPr>
          <a:xfrm>
            <a:off x="6425082" y="3429000"/>
            <a:ext cx="4774731" cy="2984207"/>
          </a:xfrm>
          <a:prstGeom prst="rect">
            <a:avLst/>
          </a:prstGeom>
        </p:spPr>
      </p:pic>
    </p:spTree>
    <p:extLst>
      <p:ext uri="{BB962C8B-B14F-4D97-AF65-F5344CB8AC3E}">
        <p14:creationId xmlns:p14="http://schemas.microsoft.com/office/powerpoint/2010/main" val="22063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BE52-793E-4041-9581-DE4F295E2612}"/>
              </a:ext>
            </a:extLst>
          </p:cNvPr>
          <p:cNvSpPr>
            <a:spLocks noGrp="1"/>
          </p:cNvSpPr>
          <p:nvPr>
            <p:ph type="title"/>
          </p:nvPr>
        </p:nvSpPr>
        <p:spPr/>
        <p:txBody>
          <a:bodyPr>
            <a:normAutofit fontScale="90000"/>
          </a:bodyPr>
          <a:lstStyle/>
          <a:p>
            <a:r>
              <a:rPr lang="en-US" dirty="0"/>
              <a:t>“Life-Altering” Improvements</a:t>
            </a:r>
          </a:p>
        </p:txBody>
      </p:sp>
      <p:sp>
        <p:nvSpPr>
          <p:cNvPr id="4" name="Content Placeholder 3">
            <a:extLst>
              <a:ext uri="{FF2B5EF4-FFF2-40B4-BE49-F238E27FC236}">
                <a16:creationId xmlns:a16="http://schemas.microsoft.com/office/drawing/2014/main" id="{1105931E-7BA0-2847-8667-0B5AEC164EAB}"/>
              </a:ext>
            </a:extLst>
          </p:cNvPr>
          <p:cNvSpPr>
            <a:spLocks noGrp="1"/>
          </p:cNvSpPr>
          <p:nvPr>
            <p:ph sz="half" idx="2"/>
          </p:nvPr>
        </p:nvSpPr>
        <p:spPr/>
        <p:txBody>
          <a:bodyPr>
            <a:normAutofit fontScale="77500" lnSpcReduction="20000"/>
          </a:bodyPr>
          <a:lstStyle/>
          <a:p>
            <a:pPr marL="0" indent="0">
              <a:buNone/>
            </a:pPr>
            <a:r>
              <a:rPr lang="en-US" sz="3600" b="1" dirty="0"/>
              <a:t>“</a:t>
            </a:r>
            <a:r>
              <a:rPr lang="en-US" b="1" dirty="0"/>
              <a:t>The increase in speed and flexibility from the new model impacts every piece of our business across multiple teams. Now we can strategically invest that time in everything from building more personal customer experiences to optimizing our production process. With this new model, Birchbox has truly entered a new operating universe.</a:t>
            </a:r>
            <a:r>
              <a:rPr lang="en-US" sz="3600" b="1" dirty="0"/>
              <a:t>”</a:t>
            </a:r>
          </a:p>
          <a:p>
            <a:pPr marL="0" indent="0">
              <a:buNone/>
            </a:pPr>
            <a:endParaRPr lang="en-US" sz="3200" b="1" dirty="0"/>
          </a:p>
          <a:p>
            <a:pPr marL="0" indent="0">
              <a:buNone/>
            </a:pPr>
            <a:r>
              <a:rPr lang="en-US" sz="3200" dirty="0"/>
              <a:t>David </a:t>
            </a:r>
            <a:r>
              <a:rPr lang="en-US" sz="3200" dirty="0" err="1"/>
              <a:t>Bendes</a:t>
            </a:r>
            <a:endParaRPr lang="en-US" sz="3200" dirty="0"/>
          </a:p>
          <a:p>
            <a:pPr marL="0" indent="0">
              <a:buNone/>
            </a:pPr>
            <a:r>
              <a:rPr lang="en-US" sz="2400" dirty="0"/>
              <a:t>Vice President of Global Business Technology at Birchbox </a:t>
            </a:r>
            <a:endParaRPr lang="en-US" sz="3200" dirty="0"/>
          </a:p>
          <a:p>
            <a:endParaRPr lang="en-US" dirty="0"/>
          </a:p>
        </p:txBody>
      </p:sp>
      <p:sp>
        <p:nvSpPr>
          <p:cNvPr id="5" name="Date Placeholder 4">
            <a:extLst>
              <a:ext uri="{FF2B5EF4-FFF2-40B4-BE49-F238E27FC236}">
                <a16:creationId xmlns:a16="http://schemas.microsoft.com/office/drawing/2014/main" id="{D5CD3536-AED2-B24C-8FA1-A1E506878E1D}"/>
              </a:ext>
            </a:extLst>
          </p:cNvPr>
          <p:cNvSpPr>
            <a:spLocks noGrp="1"/>
          </p:cNvSpPr>
          <p:nvPr>
            <p:ph type="dt" sz="half" idx="10"/>
          </p:nvPr>
        </p:nvSpPr>
        <p:spPr/>
        <p:txBody>
          <a:bodyPr/>
          <a:lstStyle/>
          <a:p>
            <a:r>
              <a:rPr lang="en-US"/>
              <a:t>2023-04-16</a:t>
            </a:r>
            <a:endParaRPr lang="en-US" dirty="0"/>
          </a:p>
        </p:txBody>
      </p:sp>
      <p:sp>
        <p:nvSpPr>
          <p:cNvPr id="6" name="Footer Placeholder 5">
            <a:extLst>
              <a:ext uri="{FF2B5EF4-FFF2-40B4-BE49-F238E27FC236}">
                <a16:creationId xmlns:a16="http://schemas.microsoft.com/office/drawing/2014/main" id="{8489DACF-5913-6444-B36B-AE133F2BC4CB}"/>
              </a:ext>
            </a:extLst>
          </p:cNvPr>
          <p:cNvSpPr>
            <a:spLocks noGrp="1"/>
          </p:cNvSpPr>
          <p:nvPr>
            <p:ph type="ftr" sz="quarter" idx="11"/>
          </p:nvPr>
        </p:nvSpPr>
        <p:spPr/>
        <p:txBody>
          <a:bodyPr/>
          <a:lstStyle/>
          <a:p>
            <a:r>
              <a:rPr lang="en-US"/>
              <a:t>Copyright © Princeton Consultants 2023 (V1.0)</a:t>
            </a:r>
            <a:endParaRPr lang="en-US" dirty="0"/>
          </a:p>
        </p:txBody>
      </p:sp>
      <p:sp>
        <p:nvSpPr>
          <p:cNvPr id="7" name="Slide Number Placeholder 6">
            <a:extLst>
              <a:ext uri="{FF2B5EF4-FFF2-40B4-BE49-F238E27FC236}">
                <a16:creationId xmlns:a16="http://schemas.microsoft.com/office/drawing/2014/main" id="{43DE3DEF-B36D-FD45-880A-05D028EE4A9D}"/>
              </a:ext>
            </a:extLst>
          </p:cNvPr>
          <p:cNvSpPr>
            <a:spLocks noGrp="1"/>
          </p:cNvSpPr>
          <p:nvPr>
            <p:ph type="sldNum" sz="quarter" idx="12"/>
          </p:nvPr>
        </p:nvSpPr>
        <p:spPr/>
        <p:txBody>
          <a:bodyPr/>
          <a:lstStyle/>
          <a:p>
            <a:fld id="{7DC1BBB0-96F0-4077-A278-0F3FB5C104D3}" type="slidenum">
              <a:rPr lang="en-US" smtClean="0"/>
              <a:t>3</a:t>
            </a:fld>
            <a:endParaRPr lang="en-US"/>
          </a:p>
        </p:txBody>
      </p:sp>
      <p:pic>
        <p:nvPicPr>
          <p:cNvPr id="8" name="Content Placeholder 7" descr="A picture containing toiletry, pink, lotion, display&#10;&#10;Description automatically generated">
            <a:extLst>
              <a:ext uri="{FF2B5EF4-FFF2-40B4-BE49-F238E27FC236}">
                <a16:creationId xmlns:a16="http://schemas.microsoft.com/office/drawing/2014/main" id="{23F10F99-3533-C044-9BFE-725CA629B1FE}"/>
              </a:ext>
            </a:extLst>
          </p:cNvPr>
          <p:cNvPicPr>
            <a:picLocks noGrp="1" noChangeAspect="1"/>
          </p:cNvPicPr>
          <p:nvPr>
            <p:ph sz="half" idx="1"/>
          </p:nvPr>
        </p:nvPicPr>
        <p:blipFill>
          <a:blip r:embed="rId2"/>
          <a:stretch>
            <a:fillRect/>
          </a:stretch>
        </p:blipFill>
        <p:spPr>
          <a:xfrm>
            <a:off x="1715294" y="1600200"/>
            <a:ext cx="4572000" cy="4572000"/>
          </a:xfrm>
          <a:prstGeom prst="rect">
            <a:avLst/>
          </a:prstGeom>
        </p:spPr>
      </p:pic>
    </p:spTree>
    <p:extLst>
      <p:ext uri="{BB962C8B-B14F-4D97-AF65-F5344CB8AC3E}">
        <p14:creationId xmlns:p14="http://schemas.microsoft.com/office/powerpoint/2010/main" val="151904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Client Data Dump</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When the client dumps data to us, we refer to that as the “raw data format”. </a:t>
            </a:r>
          </a:p>
          <a:p>
            <a:pPr lvl="1"/>
            <a:r>
              <a:rPr lang="en-US" dirty="0"/>
              <a:t>Production data</a:t>
            </a:r>
          </a:p>
          <a:p>
            <a:pPr lvl="1"/>
            <a:r>
              <a:rPr lang="en-US" dirty="0"/>
              <a:t>Not necessarily model friendly</a:t>
            </a:r>
          </a:p>
          <a:p>
            <a:r>
              <a:rPr lang="en-US" dirty="0"/>
              <a:t>Using Python and Pandas, transform this data to a format that’s model friendly, the “model data format”</a:t>
            </a:r>
          </a:p>
          <a:p>
            <a:pPr lvl="1"/>
            <a:r>
              <a:rPr lang="en-US" dirty="0"/>
              <a:t>Calendar dates transformed to discrete periods</a:t>
            </a:r>
          </a:p>
          <a:p>
            <a:pPr lvl="1"/>
            <a:r>
              <a:rPr lang="en-US" dirty="0"/>
              <a:t>Dropping unnecessary data</a:t>
            </a:r>
          </a:p>
          <a:p>
            <a:pPr lvl="1"/>
            <a:r>
              <a:rPr lang="en-US" dirty="0"/>
              <a:t>Combining multiple production tables into data tables we’ve defined</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30</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21133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Use Created Data Tables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Client uses the data tables we create to feed data to us</a:t>
            </a:r>
          </a:p>
          <a:p>
            <a:pPr lvl="1"/>
            <a:r>
              <a:rPr lang="en-US" dirty="0"/>
              <a:t>This is the best way for us, which means it almost never happens</a:t>
            </a:r>
          </a:p>
          <a:p>
            <a:pPr lvl="1"/>
            <a:r>
              <a:rPr lang="en-US" dirty="0"/>
              <a:t>Cuts down on the data passed and work we do, since the data matches our tables</a:t>
            </a:r>
          </a:p>
          <a:p>
            <a:r>
              <a:rPr lang="en-US" dirty="0"/>
              <a:t>Still may need some processing</a:t>
            </a:r>
          </a:p>
          <a:p>
            <a:pPr lvl="1"/>
            <a:r>
              <a:rPr lang="en-US" dirty="0"/>
              <a:t>Calendar to discrete periods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31</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195231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Collect Data From the Client</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As we work on this code, sometimes we must update our documentation of the tidy data format that we are expecting</a:t>
            </a:r>
          </a:p>
          <a:p>
            <a:pPr lvl="1"/>
            <a:r>
              <a:rPr lang="en-US" dirty="0"/>
              <a:t>This is a living document</a:t>
            </a:r>
          </a:p>
          <a:p>
            <a:pPr lvl="2"/>
            <a:r>
              <a:rPr lang="en-US" dirty="0"/>
              <a:t>Update based on new understanding</a:t>
            </a:r>
          </a:p>
          <a:p>
            <a:pPr lvl="2"/>
            <a:r>
              <a:rPr lang="en-US" dirty="0"/>
              <a:t>When new data is added for features</a:t>
            </a:r>
          </a:p>
          <a:p>
            <a:r>
              <a:rPr lang="en-US" dirty="0"/>
              <a:t>Once the input data to the model has been defined there should be some data validation tests added. </a:t>
            </a:r>
          </a:p>
          <a:p>
            <a:pPr lvl="1"/>
            <a:r>
              <a:rPr lang="en-US" dirty="0"/>
              <a:t>This will help prevent data issues that pop up in production and “break” the model.</a:t>
            </a:r>
          </a:p>
          <a:p>
            <a:pPr lvl="2"/>
            <a:r>
              <a:rPr lang="en-US" dirty="0"/>
              <a:t>Not going to catch them all</a:t>
            </a:r>
          </a:p>
          <a:p>
            <a:pPr lvl="2"/>
            <a:r>
              <a:rPr lang="en-US" dirty="0"/>
              <a:t>Continue refining throughout project</a:t>
            </a:r>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32</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424194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Example – Data Validations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43000"/>
            <a:ext cx="9782801" cy="5155406"/>
          </a:xfrm>
        </p:spPr>
        <p:txBody>
          <a:bodyPr>
            <a:normAutofit lnSpcReduction="10000"/>
          </a:bodyPr>
          <a:lstStyle/>
          <a:p>
            <a:r>
              <a:rPr lang="en-US" dirty="0"/>
              <a:t>What are some validations that should be added for this model?</a:t>
            </a:r>
          </a:p>
          <a:p>
            <a:endParaRPr lang="en-US" dirty="0"/>
          </a:p>
          <a:p>
            <a:endParaRPr lang="en-US" dirty="0"/>
          </a:p>
          <a:p>
            <a:endParaRPr lang="en-US" dirty="0"/>
          </a:p>
          <a:p>
            <a:endParaRPr lang="en-US" dirty="0"/>
          </a:p>
          <a:p>
            <a:endParaRPr lang="en-US" dirty="0"/>
          </a:p>
          <a:p>
            <a:endParaRPr lang="en-US" dirty="0"/>
          </a:p>
          <a:p>
            <a:endParaRPr lang="en-US" dirty="0"/>
          </a:p>
          <a:p>
            <a:r>
              <a:rPr lang="en-US" dirty="0"/>
              <a:t>Do this in terms of data definitions, doesn’t have to be an optimization person who codes this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33</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
        <p:nvSpPr>
          <p:cNvPr id="13" name="Freeform 12">
            <a:extLst>
              <a:ext uri="{FF2B5EF4-FFF2-40B4-BE49-F238E27FC236}">
                <a16:creationId xmlns:a16="http://schemas.microsoft.com/office/drawing/2014/main" id="{4622280E-E6E4-B84C-813D-4330E0FEB122}"/>
              </a:ext>
            </a:extLst>
          </p:cNvPr>
          <p:cNvSpPr/>
          <p:nvPr/>
        </p:nvSpPr>
        <p:spPr>
          <a:xfrm>
            <a:off x="1929860" y="1604660"/>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no task takes longer than a resource can work</a:t>
            </a:r>
          </a:p>
        </p:txBody>
      </p:sp>
      <p:sp>
        <p:nvSpPr>
          <p:cNvPr id="14" name="Freeform 13">
            <a:extLst>
              <a:ext uri="{FF2B5EF4-FFF2-40B4-BE49-F238E27FC236}">
                <a16:creationId xmlns:a16="http://schemas.microsoft.com/office/drawing/2014/main" id="{DC16A938-EA00-6648-B523-3606D6A87B56}"/>
              </a:ext>
            </a:extLst>
          </p:cNvPr>
          <p:cNvSpPr/>
          <p:nvPr/>
        </p:nvSpPr>
        <p:spPr>
          <a:xfrm>
            <a:off x="1929860" y="2328948"/>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every task can be done by at least one resource</a:t>
            </a:r>
          </a:p>
        </p:txBody>
      </p:sp>
      <p:sp>
        <p:nvSpPr>
          <p:cNvPr id="15" name="Freeform 14">
            <a:extLst>
              <a:ext uri="{FF2B5EF4-FFF2-40B4-BE49-F238E27FC236}">
                <a16:creationId xmlns:a16="http://schemas.microsoft.com/office/drawing/2014/main" id="{1F76204F-2E20-9E4A-8D2C-98CE2E206DCD}"/>
              </a:ext>
            </a:extLst>
          </p:cNvPr>
          <p:cNvSpPr/>
          <p:nvPr/>
        </p:nvSpPr>
        <p:spPr>
          <a:xfrm>
            <a:off x="1929860" y="3053236"/>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The total resource hours available exceeds the total task work hours required</a:t>
            </a:r>
          </a:p>
        </p:txBody>
      </p:sp>
      <p:sp>
        <p:nvSpPr>
          <p:cNvPr id="16" name="Freeform 15">
            <a:extLst>
              <a:ext uri="{FF2B5EF4-FFF2-40B4-BE49-F238E27FC236}">
                <a16:creationId xmlns:a16="http://schemas.microsoft.com/office/drawing/2014/main" id="{F70C4689-8F50-7B4E-8366-38E164E78FDD}"/>
              </a:ext>
            </a:extLst>
          </p:cNvPr>
          <p:cNvSpPr/>
          <p:nvPr/>
        </p:nvSpPr>
        <p:spPr>
          <a:xfrm>
            <a:off x="1929860" y="3777523"/>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there are enough tasks that can be assigned to resources in each resource group to meet the minimum number of tasks for that group</a:t>
            </a:r>
          </a:p>
        </p:txBody>
      </p:sp>
      <p:sp>
        <p:nvSpPr>
          <p:cNvPr id="17" name="Freeform 16">
            <a:extLst>
              <a:ext uri="{FF2B5EF4-FFF2-40B4-BE49-F238E27FC236}">
                <a16:creationId xmlns:a16="http://schemas.microsoft.com/office/drawing/2014/main" id="{B66B78AD-3F65-D644-AE97-499C46E44478}"/>
              </a:ext>
            </a:extLst>
          </p:cNvPr>
          <p:cNvSpPr/>
          <p:nvPr/>
        </p:nvSpPr>
        <p:spPr>
          <a:xfrm>
            <a:off x="1929860" y="4501811"/>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that the total number of tasks that can be performed by all resource groups exceed the number of input tasks</a:t>
            </a:r>
          </a:p>
        </p:txBody>
      </p:sp>
    </p:spTree>
    <p:extLst>
      <p:ext uri="{BB962C8B-B14F-4D97-AF65-F5344CB8AC3E}">
        <p14:creationId xmlns:p14="http://schemas.microsoft.com/office/powerpoint/2010/main" val="20022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34</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6894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D758-7008-8B46-B5E4-507E278F616E}"/>
              </a:ext>
            </a:extLst>
          </p:cNvPr>
          <p:cNvSpPr>
            <a:spLocks noGrp="1"/>
          </p:cNvSpPr>
          <p:nvPr>
            <p:ph type="title"/>
          </p:nvPr>
        </p:nvSpPr>
        <p:spPr/>
        <p:txBody>
          <a:bodyPr>
            <a:normAutofit fontScale="90000"/>
          </a:bodyPr>
          <a:lstStyle/>
          <a:p>
            <a:r>
              <a:rPr lang="en-US" dirty="0"/>
              <a:t>Document Data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DE902-F02C-5A46-91AD-11C7ABBCB4EC}"/>
                  </a:ext>
                </a:extLst>
              </p:cNvPr>
              <p:cNvSpPr>
                <a:spLocks noGrp="1"/>
              </p:cNvSpPr>
              <p:nvPr>
                <p:ph idx="1"/>
              </p:nvPr>
            </p:nvSpPr>
            <p:spPr>
              <a:xfrm>
                <a:off x="1593436" y="1130439"/>
                <a:ext cx="9782801" cy="5167967"/>
              </a:xfrm>
            </p:spPr>
            <p:txBody>
              <a:bodyPr/>
              <a:lstStyle/>
              <a:p>
                <a:r>
                  <a:rPr lang="en-US" dirty="0"/>
                  <a:t>Need to document any transformations that are made to the tidy data</a:t>
                </a:r>
              </a:p>
              <a:p>
                <a:pPr lvl="1"/>
                <a:r>
                  <a:rPr lang="en-US" dirty="0"/>
                  <a:t>Especially, any that combine data into a new data input</a:t>
                </a:r>
              </a:p>
              <a:p>
                <a:r>
                  <a:rPr lang="en-US" dirty="0"/>
                  <a:t>New data input definition documentation</a:t>
                </a:r>
              </a:p>
              <a:p>
                <a:pPr lvl="1"/>
                <a:r>
                  <a:rPr lang="en-US" dirty="0"/>
                  <a:t>If we have two inputs,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that are indexed on the same set </a:t>
                </a:r>
                <a14:m>
                  <m:oMath xmlns:m="http://schemas.openxmlformats.org/officeDocument/2006/math">
                    <m:r>
                      <a:rPr lang="en-US" b="0" i="1" smtClean="0">
                        <a:latin typeface="Cambria Math" panose="02040503050406030204" pitchFamily="18" charset="0"/>
                      </a:rPr>
                      <m:t>𝒫</m:t>
                    </m:r>
                  </m:oMath>
                </a14:m>
                <a:r>
                  <a:rPr lang="en-US" dirty="0"/>
                  <a:t> with the individual elements denoted as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𝑝</m:t>
                        </m:r>
                      </m:sub>
                    </m:sSub>
                  </m:oMath>
                </a14:m>
                <a:r>
                  <a:rPr lang="en-US" dirty="0"/>
                  <a:t> and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oMath>
                </a14:m>
                <a:r>
                  <a:rPr lang="en-US" dirty="0"/>
                  <a:t> and we need to compute the sum of the minimum of the two quantities denoted as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oMath>
                </a14:m>
                <a:r>
                  <a:rPr lang="en-US" dirty="0"/>
                  <a:t> :</a:t>
                </a:r>
              </a:p>
            </p:txBody>
          </p:sp>
        </mc:Choice>
        <mc:Fallback xmlns="">
          <p:sp>
            <p:nvSpPr>
              <p:cNvPr id="3" name="Content Placeholder 2">
                <a:extLst>
                  <a:ext uri="{FF2B5EF4-FFF2-40B4-BE49-F238E27FC236}">
                    <a16:creationId xmlns:a16="http://schemas.microsoft.com/office/drawing/2014/main" id="{5FCDE902-F02C-5A46-91AD-11C7ABBCB4EC}"/>
                  </a:ext>
                </a:extLst>
              </p:cNvPr>
              <p:cNvSpPr>
                <a:spLocks noGrp="1" noRot="1" noChangeAspect="1" noMove="1" noResize="1" noEditPoints="1" noAdjustHandles="1" noChangeArrowheads="1" noChangeShapeType="1" noTextEdit="1"/>
              </p:cNvSpPr>
              <p:nvPr>
                <p:ph idx="1"/>
              </p:nvPr>
            </p:nvSpPr>
            <p:spPr>
              <a:xfrm>
                <a:off x="1593436" y="1130439"/>
                <a:ext cx="9782801" cy="5167967"/>
              </a:xfrm>
              <a:blipFill>
                <a:blip r:embed="rId2"/>
                <a:stretch>
                  <a:fillRect l="-1308" t="-2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4FBDFA0-CD82-5049-88AE-D0777206256D}"/>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142A2949-8AF3-5D42-BCC2-7CAEB12E7EFF}"/>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39414AEF-82AA-AC4B-9629-AEA9C2B495E1}"/>
              </a:ext>
            </a:extLst>
          </p:cNvPr>
          <p:cNvSpPr>
            <a:spLocks noGrp="1"/>
          </p:cNvSpPr>
          <p:nvPr>
            <p:ph type="sldNum" sz="quarter" idx="12"/>
          </p:nvPr>
        </p:nvSpPr>
        <p:spPr/>
        <p:txBody>
          <a:bodyPr/>
          <a:lstStyle/>
          <a:p>
            <a:fld id="{7DC1BBB0-96F0-4077-A278-0F3FB5C104D3}" type="slidenum">
              <a:rPr lang="en-US" smtClean="0"/>
              <a:t>35</a:t>
            </a:fld>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08E5EB0-7120-3249-BB40-93A92F0C320D}"/>
                  </a:ext>
                </a:extLst>
              </p:cNvPr>
              <p:cNvSpPr/>
              <p:nvPr/>
            </p:nvSpPr>
            <p:spPr>
              <a:xfrm>
                <a:off x="4265613" y="4191000"/>
                <a:ext cx="3657600" cy="1185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𝒫</m:t>
                          </m:r>
                        </m:sub>
                        <m:sup/>
                        <m:e>
                          <m:r>
                            <m:rPr>
                              <m:sty m:val="p"/>
                            </m:rPr>
                            <a:rPr lang="en-US" sz="2800" b="0" i="0" smtClean="0">
                              <a:latin typeface="Cambria Math" panose="02040503050406030204" pitchFamily="18" charset="0"/>
                            </a:rPr>
                            <m:t>min</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𝑝</m:t>
                                  </m:r>
                                </m:sub>
                              </m:sSub>
                            </m:e>
                          </m:d>
                        </m:e>
                      </m:nary>
                    </m:oMath>
                  </m:oMathPara>
                </a14:m>
                <a:endParaRPr lang="en-US" sz="2800" dirty="0"/>
              </a:p>
            </p:txBody>
          </p:sp>
        </mc:Choice>
        <mc:Fallback xmlns="">
          <p:sp>
            <p:nvSpPr>
              <p:cNvPr id="8" name="Rectangle 7">
                <a:extLst>
                  <a:ext uri="{FF2B5EF4-FFF2-40B4-BE49-F238E27FC236}">
                    <a16:creationId xmlns:a16="http://schemas.microsoft.com/office/drawing/2014/main" id="{708E5EB0-7120-3249-BB40-93A92F0C320D}"/>
                  </a:ext>
                </a:extLst>
              </p:cNvPr>
              <p:cNvSpPr>
                <a:spLocks noRot="1" noChangeAspect="1" noMove="1" noResize="1" noEditPoints="1" noAdjustHandles="1" noChangeArrowheads="1" noChangeShapeType="1" noTextEdit="1"/>
              </p:cNvSpPr>
              <p:nvPr/>
            </p:nvSpPr>
            <p:spPr>
              <a:xfrm>
                <a:off x="4265613" y="4191000"/>
                <a:ext cx="3657600" cy="1185196"/>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959FCFF-E8EA-9F43-AAFE-67360692427D}"/>
              </a:ext>
            </a:extLst>
          </p:cNvPr>
          <p:cNvPicPr>
            <a:picLocks noChangeAspect="1"/>
          </p:cNvPicPr>
          <p:nvPr/>
        </p:nvPicPr>
        <p:blipFill>
          <a:blip r:embed="rId4"/>
          <a:srcRect/>
          <a:stretch/>
        </p:blipFill>
        <p:spPr>
          <a:xfrm>
            <a:off x="10437812" y="12561"/>
            <a:ext cx="1368830" cy="1130439"/>
          </a:xfrm>
          <a:prstGeom prst="rect">
            <a:avLst/>
          </a:prstGeom>
        </p:spPr>
      </p:pic>
    </p:spTree>
    <p:extLst>
      <p:ext uri="{BB962C8B-B14F-4D97-AF65-F5344CB8AC3E}">
        <p14:creationId xmlns:p14="http://schemas.microsoft.com/office/powerpoint/2010/main" val="239946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lvl="1"/>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308" t="-213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36</a:t>
            </a:fld>
            <a:endParaRPr lang="en-US"/>
          </a:p>
        </p:txBody>
      </p:sp>
      <p:pic>
        <p:nvPicPr>
          <p:cNvPr id="8" name="Picture 7">
            <a:extLst>
              <a:ext uri="{FF2B5EF4-FFF2-40B4-BE49-F238E27FC236}">
                <a16:creationId xmlns:a16="http://schemas.microsoft.com/office/drawing/2014/main" id="{A1938C2A-E3F0-D34E-8CD0-1DB75CA07E4C}"/>
              </a:ext>
            </a:extLst>
          </p:cNvPr>
          <p:cNvPicPr>
            <a:picLocks noChangeAspect="1"/>
          </p:cNvPicPr>
          <p:nvPr/>
        </p:nvPicPr>
        <p:blipFill>
          <a:blip r:embed="rId3"/>
          <a:srcRect/>
          <a:stretch/>
        </p:blipFill>
        <p:spPr>
          <a:xfrm>
            <a:off x="10437812" y="12561"/>
            <a:ext cx="1368830" cy="1130439"/>
          </a:xfrm>
          <a:prstGeom prst="rect">
            <a:avLst/>
          </a:prstGeom>
        </p:spPr>
      </p:pic>
      <p:graphicFrame>
        <p:nvGraphicFramePr>
          <p:cNvPr id="10" name="Table 9">
            <a:extLst>
              <a:ext uri="{FF2B5EF4-FFF2-40B4-BE49-F238E27FC236}">
                <a16:creationId xmlns:a16="http://schemas.microsoft.com/office/drawing/2014/main" id="{F4ACFAAA-38A8-0E49-9FA8-6BC662936554}"/>
              </a:ext>
            </a:extLst>
          </p:cNvPr>
          <p:cNvGraphicFramePr>
            <a:graphicFrameLocks noGrp="1"/>
          </p:cNvGraphicFramePr>
          <p:nvPr>
            <p:extLst>
              <p:ext uri="{D42A27DB-BD31-4B8C-83A1-F6EECF244321}">
                <p14:modId xmlns:p14="http://schemas.microsoft.com/office/powerpoint/2010/main" val="2885476957"/>
              </p:ext>
            </p:extLst>
          </p:nvPr>
        </p:nvGraphicFramePr>
        <p:xfrm>
          <a:off x="3489324" y="3124200"/>
          <a:ext cx="1346200" cy="1571625"/>
        </p:xfrm>
        <a:graphic>
          <a:graphicData uri="http://schemas.openxmlformats.org/drawingml/2006/table">
            <a:tbl>
              <a:tblPr>
                <a:tableStyleId>{073A0DAA-6AF3-43AB-8588-CEC1D06C72B9}</a:tableStyleId>
              </a:tblPr>
              <a:tblGrid>
                <a:gridCol w="673100">
                  <a:extLst>
                    <a:ext uri="{9D8B030D-6E8A-4147-A177-3AD203B41FA5}">
                      <a16:colId xmlns:a16="http://schemas.microsoft.com/office/drawing/2014/main" val="2116203373"/>
                    </a:ext>
                  </a:extLst>
                </a:gridCol>
                <a:gridCol w="673100">
                  <a:extLst>
                    <a:ext uri="{9D8B030D-6E8A-4147-A177-3AD203B41FA5}">
                      <a16:colId xmlns:a16="http://schemas.microsoft.com/office/drawing/2014/main" val="974354692"/>
                    </a:ext>
                  </a:extLst>
                </a:gridCol>
              </a:tblGrid>
              <a:tr h="190500">
                <a:tc>
                  <a:txBody>
                    <a:bodyPr/>
                    <a:lstStyle/>
                    <a:p>
                      <a:pPr algn="ctr" fontAlgn="t"/>
                      <a:r>
                        <a:rPr lang="en-US" sz="2000" b="1" u="none" strike="noStrike" dirty="0">
                          <a:effectLst/>
                        </a:rPr>
                        <a:t>Task</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11953221"/>
                  </a:ext>
                </a:extLst>
              </a:tr>
              <a:tr h="190500">
                <a:tc>
                  <a:txBody>
                    <a:bodyPr/>
                    <a:lstStyle/>
                    <a:p>
                      <a:pPr algn="ctr" fontAlgn="t"/>
                      <a:r>
                        <a:rPr lang="en-US" sz="2000" u="none" strike="noStrike" dirty="0">
                          <a:effectLst/>
                        </a:rPr>
                        <a:t>1</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814681"/>
                  </a:ext>
                </a:extLst>
              </a:tr>
              <a:tr h="190500">
                <a:tc>
                  <a:txBody>
                    <a:bodyPr/>
                    <a:lstStyle/>
                    <a:p>
                      <a:pPr algn="ctr" fontAlgn="t"/>
                      <a:r>
                        <a:rPr lang="en-US" sz="2000" u="none" strike="noStrike" dirty="0">
                          <a:effectLst/>
                        </a:rPr>
                        <a:t>2</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290154"/>
                  </a:ext>
                </a:extLst>
              </a:tr>
              <a:tr h="190500">
                <a:tc>
                  <a:txBody>
                    <a:bodyPr/>
                    <a:lstStyle/>
                    <a:p>
                      <a:pPr algn="ctr" fontAlgn="t"/>
                      <a:r>
                        <a:rPr lang="en-US" sz="2000" u="none" strike="noStrike" dirty="0">
                          <a:effectLst/>
                        </a:rPr>
                        <a:t>3</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9679278"/>
                  </a:ext>
                </a:extLst>
              </a:tr>
              <a:tr h="190500">
                <a:tc>
                  <a:txBody>
                    <a:bodyPr/>
                    <a:lstStyle/>
                    <a:p>
                      <a:pPr algn="ctr" fontAlgn="t"/>
                      <a:r>
                        <a:rPr lang="en-US" sz="2000" u="none" strike="noStrike">
                          <a:effectLst/>
                        </a:rPr>
                        <a:t>4</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702404"/>
                  </a:ext>
                </a:extLst>
              </a:tr>
            </a:tbl>
          </a:graphicData>
        </a:graphic>
      </p:graphicFrame>
      <p:graphicFrame>
        <p:nvGraphicFramePr>
          <p:cNvPr id="11" name="Table 10">
            <a:extLst>
              <a:ext uri="{FF2B5EF4-FFF2-40B4-BE49-F238E27FC236}">
                <a16:creationId xmlns:a16="http://schemas.microsoft.com/office/drawing/2014/main" id="{69146A4B-1000-A642-A390-D7EED73B5EFF}"/>
              </a:ext>
            </a:extLst>
          </p:cNvPr>
          <p:cNvGraphicFramePr>
            <a:graphicFrameLocks noGrp="1"/>
          </p:cNvGraphicFramePr>
          <p:nvPr>
            <p:extLst>
              <p:ext uri="{D42A27DB-BD31-4B8C-83A1-F6EECF244321}">
                <p14:modId xmlns:p14="http://schemas.microsoft.com/office/powerpoint/2010/main" val="2102989797"/>
              </p:ext>
            </p:extLst>
          </p:nvPr>
        </p:nvGraphicFramePr>
        <p:xfrm>
          <a:off x="5840951" y="3207327"/>
          <a:ext cx="1813971" cy="2200275"/>
        </p:xfrm>
        <a:graphic>
          <a:graphicData uri="http://schemas.openxmlformats.org/drawingml/2006/table">
            <a:tbl>
              <a:tblPr>
                <a:tableStyleId>{073A0DAA-6AF3-43AB-8588-CEC1D06C72B9}</a:tableStyleId>
              </a:tblPr>
              <a:tblGrid>
                <a:gridCol w="1232237">
                  <a:extLst>
                    <a:ext uri="{9D8B030D-6E8A-4147-A177-3AD203B41FA5}">
                      <a16:colId xmlns:a16="http://schemas.microsoft.com/office/drawing/2014/main" val="633008304"/>
                    </a:ext>
                  </a:extLst>
                </a:gridCol>
                <a:gridCol w="581734">
                  <a:extLst>
                    <a:ext uri="{9D8B030D-6E8A-4147-A177-3AD203B41FA5}">
                      <a16:colId xmlns:a16="http://schemas.microsoft.com/office/drawing/2014/main" val="4219365321"/>
                    </a:ext>
                  </a:extLst>
                </a:gridCol>
              </a:tblGrid>
              <a:tr h="190500">
                <a:tc>
                  <a:txBody>
                    <a:bodyPr/>
                    <a:lstStyle/>
                    <a:p>
                      <a:pPr algn="ctr" fontAlgn="t"/>
                      <a:r>
                        <a:rPr lang="en-US" sz="2000" b="1" u="none" strike="noStrike" dirty="0">
                          <a:effectLst/>
                        </a:rPr>
                        <a:t>Resource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Cost</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94368363"/>
                  </a:ext>
                </a:extLst>
              </a:tr>
              <a:tr h="190500">
                <a:tc>
                  <a:txBody>
                    <a:bodyPr/>
                    <a:lstStyle/>
                    <a:p>
                      <a:pPr algn="ctr" fontAlgn="t"/>
                      <a:r>
                        <a:rPr lang="en-US" sz="2000" u="none" strike="noStrike">
                          <a:effectLst/>
                        </a:rPr>
                        <a:t>A</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490591"/>
                  </a:ext>
                </a:extLst>
              </a:tr>
              <a:tr h="190500">
                <a:tc>
                  <a:txBody>
                    <a:bodyPr/>
                    <a:lstStyle/>
                    <a:p>
                      <a:pPr algn="ctr" fontAlgn="t"/>
                      <a:r>
                        <a:rPr lang="en-US" sz="2000" u="none" strike="noStrike">
                          <a:effectLst/>
                        </a:rPr>
                        <a:t>B</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7298064"/>
                  </a:ext>
                </a:extLst>
              </a:tr>
              <a:tr h="190500">
                <a:tc>
                  <a:txBody>
                    <a:bodyPr/>
                    <a:lstStyle/>
                    <a:p>
                      <a:pPr algn="ctr" fontAlgn="t"/>
                      <a:r>
                        <a:rPr lang="en-US" sz="2000" u="none" strike="noStrike" dirty="0">
                          <a:effectLst/>
                        </a:rPr>
                        <a:t>C</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4298004"/>
                  </a:ext>
                </a:extLst>
              </a:tr>
              <a:tr h="190500">
                <a:tc>
                  <a:txBody>
                    <a:bodyPr/>
                    <a:lstStyle/>
                    <a:p>
                      <a:pPr algn="ctr" fontAlgn="t"/>
                      <a:r>
                        <a:rPr lang="en-US" sz="2000" u="none" strike="noStrike">
                          <a:effectLst/>
                        </a:rPr>
                        <a:t>D</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5978406"/>
                  </a:ext>
                </a:extLst>
              </a:tr>
              <a:tr h="190500">
                <a:tc>
                  <a:txBody>
                    <a:bodyPr/>
                    <a:lstStyle/>
                    <a:p>
                      <a:pPr algn="ctr" fontAlgn="t"/>
                      <a:r>
                        <a:rPr lang="en-US" sz="2000" u="none" strike="noStrike" dirty="0">
                          <a:effectLst/>
                        </a:rPr>
                        <a:t>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17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1080684"/>
                  </a:ext>
                </a:extLst>
              </a:tr>
              <a:tr h="190500">
                <a:tc>
                  <a:txBody>
                    <a:bodyPr/>
                    <a:lstStyle/>
                    <a:p>
                      <a:pPr algn="ctr" fontAlgn="t"/>
                      <a:r>
                        <a:rPr lang="en-US" sz="2000" u="none" strike="noStrike">
                          <a:effectLst/>
                        </a:rPr>
                        <a:t>F</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5742976"/>
                  </a:ext>
                </a:extLst>
              </a:tr>
            </a:tbl>
          </a:graphicData>
        </a:graphic>
      </p:graphicFrame>
      <p:cxnSp>
        <p:nvCxnSpPr>
          <p:cNvPr id="16" name="Straight Arrow Connector 15">
            <a:extLst>
              <a:ext uri="{FF2B5EF4-FFF2-40B4-BE49-F238E27FC236}">
                <a16:creationId xmlns:a16="http://schemas.microsoft.com/office/drawing/2014/main" id="{2A566D30-A23C-5C4C-8052-ADF615EB1D1A}"/>
              </a:ext>
            </a:extLst>
          </p:cNvPr>
          <p:cNvCxnSpPr>
            <a:cxnSpLocks/>
          </p:cNvCxnSpPr>
          <p:nvPr/>
        </p:nvCxnSpPr>
        <p:spPr>
          <a:xfrm>
            <a:off x="5947510" y="2756282"/>
            <a:ext cx="1213704" cy="444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11CBEC-2C2F-1B40-ACBC-4D5431F8B431}"/>
              </a:ext>
            </a:extLst>
          </p:cNvPr>
          <p:cNvCxnSpPr/>
          <p:nvPr/>
        </p:nvCxnSpPr>
        <p:spPr>
          <a:xfrm flipH="1">
            <a:off x="4799012" y="2819400"/>
            <a:ext cx="228600" cy="304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2C8876B0-864A-F548-B387-223B3348E285}"/>
              </a:ext>
            </a:extLst>
          </p:cNvPr>
          <p:cNvGraphicFramePr>
            <a:graphicFrameLocks noGrp="1"/>
          </p:cNvGraphicFramePr>
          <p:nvPr>
            <p:extLst>
              <p:ext uri="{D42A27DB-BD31-4B8C-83A1-F6EECF244321}">
                <p14:modId xmlns:p14="http://schemas.microsoft.com/office/powerpoint/2010/main" val="1882095508"/>
              </p:ext>
            </p:extLst>
          </p:nvPr>
        </p:nvGraphicFramePr>
        <p:xfrm>
          <a:off x="9980612" y="2057400"/>
          <a:ext cx="1826030" cy="4257675"/>
        </p:xfrm>
        <a:graphic>
          <a:graphicData uri="http://schemas.openxmlformats.org/drawingml/2006/table">
            <a:tbl>
              <a:tblPr>
                <a:tableStyleId>{073A0DAA-6AF3-43AB-8588-CEC1D06C72B9}</a:tableStyleId>
              </a:tblPr>
              <a:tblGrid>
                <a:gridCol w="913015">
                  <a:extLst>
                    <a:ext uri="{9D8B030D-6E8A-4147-A177-3AD203B41FA5}">
                      <a16:colId xmlns:a16="http://schemas.microsoft.com/office/drawing/2014/main" val="2721476035"/>
                    </a:ext>
                  </a:extLst>
                </a:gridCol>
                <a:gridCol w="913015">
                  <a:extLst>
                    <a:ext uri="{9D8B030D-6E8A-4147-A177-3AD203B41FA5}">
                      <a16:colId xmlns:a16="http://schemas.microsoft.com/office/drawing/2014/main" val="553275159"/>
                    </a:ext>
                  </a:extLst>
                </a:gridCol>
              </a:tblGrid>
              <a:tr h="190500">
                <a:tc>
                  <a:txBody>
                    <a:bodyPr/>
                    <a:lstStyle/>
                    <a:p>
                      <a:pPr algn="ctr" fontAlgn="t"/>
                      <a:r>
                        <a:rPr lang="en-US" sz="1800" b="1" u="none" strike="noStrike" dirty="0">
                          <a:effectLst/>
                        </a:rPr>
                        <a:t>Task</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Resource</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016461689"/>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716417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6394713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476753831"/>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457981804"/>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66291422"/>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86266987"/>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00412617"/>
                  </a:ext>
                </a:extLst>
              </a:tr>
              <a:tr h="190500">
                <a:tc>
                  <a:txBody>
                    <a:bodyPr/>
                    <a:lstStyle/>
                    <a:p>
                      <a:pPr algn="ctr" fontAlgn="t"/>
                      <a:r>
                        <a:rPr lang="en-US" sz="1800" u="none" strike="noStrike" dirty="0">
                          <a:effectLst/>
                        </a:rPr>
                        <a:t>2</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F</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96522009"/>
                  </a:ext>
                </a:extLst>
              </a:tr>
              <a:tr h="190500">
                <a:tc>
                  <a:txBody>
                    <a:bodyPr/>
                    <a:lstStyle/>
                    <a:p>
                      <a:pPr algn="ctr" fontAlgn="t"/>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40967578"/>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3876654"/>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13609222"/>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82330377"/>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325940630"/>
                  </a:ext>
                </a:extLst>
              </a:tr>
              <a:tr h="190500">
                <a:tc>
                  <a:txBody>
                    <a:bodyPr/>
                    <a:lstStyle/>
                    <a:p>
                      <a:pPr algn="ctr" fontAlgn="t"/>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B</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39050293"/>
                  </a:ext>
                </a:extLst>
              </a:tr>
            </a:tbl>
          </a:graphicData>
        </a:graphic>
      </p:graphicFrame>
      <p:pic>
        <p:nvPicPr>
          <p:cNvPr id="21" name="Picture 20">
            <a:extLst>
              <a:ext uri="{FF2B5EF4-FFF2-40B4-BE49-F238E27FC236}">
                <a16:creationId xmlns:a16="http://schemas.microsoft.com/office/drawing/2014/main" id="{BC08CF1A-EE37-6346-8EE4-C2413D33B288}"/>
              </a:ext>
            </a:extLst>
          </p:cNvPr>
          <p:cNvPicPr>
            <a:picLocks noChangeAspect="1"/>
          </p:cNvPicPr>
          <p:nvPr/>
        </p:nvPicPr>
        <p:blipFill>
          <a:blip r:embed="rId4"/>
          <a:srcRect/>
          <a:stretch/>
        </p:blipFill>
        <p:spPr>
          <a:xfrm>
            <a:off x="1307758" y="2493024"/>
            <a:ext cx="2044700" cy="3784600"/>
          </a:xfrm>
          <a:prstGeom prst="rect">
            <a:avLst/>
          </a:prstGeom>
        </p:spPr>
      </p:pic>
      <p:cxnSp>
        <p:nvCxnSpPr>
          <p:cNvPr id="22" name="Straight Arrow Connector 21">
            <a:extLst>
              <a:ext uri="{FF2B5EF4-FFF2-40B4-BE49-F238E27FC236}">
                <a16:creationId xmlns:a16="http://schemas.microsoft.com/office/drawing/2014/main" id="{F17054E1-7C6C-D442-8F04-509C50CB3526}"/>
              </a:ext>
            </a:extLst>
          </p:cNvPr>
          <p:cNvCxnSpPr>
            <a:cxnSpLocks/>
          </p:cNvCxnSpPr>
          <p:nvPr/>
        </p:nvCxnSpPr>
        <p:spPr>
          <a:xfrm flipH="1">
            <a:off x="3400749" y="2638028"/>
            <a:ext cx="629119" cy="144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B6D6A9-BC95-4B45-BC77-B3565E4CFE40}"/>
              </a:ext>
            </a:extLst>
          </p:cNvPr>
          <p:cNvCxnSpPr/>
          <p:nvPr/>
        </p:nvCxnSpPr>
        <p:spPr>
          <a:xfrm>
            <a:off x="8913812" y="2667000"/>
            <a:ext cx="11807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37</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7117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r>
              <a:rPr lang="en-US" dirty="0"/>
              <a:t>Now that the data inputs and transformations are documented, we can write a document that describes the optimization model that we will build. This includes:</a:t>
            </a:r>
          </a:p>
          <a:p>
            <a:pPr lvl="1"/>
            <a:r>
              <a:rPr lang="en-US" dirty="0"/>
              <a:t>Decision variables </a:t>
            </a:r>
          </a:p>
          <a:p>
            <a:pPr lvl="2"/>
            <a:r>
              <a:rPr lang="en-US" dirty="0"/>
              <a:t>Our convention is to use a single lower-case English letter for a decision variable</a:t>
            </a:r>
          </a:p>
          <a:p>
            <a:pPr lvl="2"/>
            <a:r>
              <a:rPr lang="en-US" dirty="0"/>
              <a:t>The sets that describe these variables are listed using subscripts</a:t>
            </a:r>
          </a:p>
          <a:p>
            <a:pPr lvl="1"/>
            <a:r>
              <a:rPr lang="en-US" dirty="0"/>
              <a:t>Constraints</a:t>
            </a:r>
          </a:p>
          <a:p>
            <a:pPr lvl="2"/>
            <a:r>
              <a:rPr lang="en-US" dirty="0"/>
              <a:t>Add constraints to the model one at a time to allow for constant model testing</a:t>
            </a:r>
          </a:p>
          <a:p>
            <a:pPr lvl="1"/>
            <a:r>
              <a:rPr lang="en-US" dirty="0"/>
              <a:t>Objective function(s)</a:t>
            </a:r>
          </a:p>
          <a:p>
            <a:pPr lvl="2"/>
            <a:r>
              <a:rPr lang="en-US" dirty="0"/>
              <a:t>A multi-objective model, or </a:t>
            </a:r>
          </a:p>
          <a:p>
            <a:pPr lvl="2"/>
            <a:r>
              <a:rPr lang="en-US" dirty="0"/>
              <a:t>Allow users to choose from multiple objectives</a:t>
            </a:r>
          </a:p>
          <a:p>
            <a:pPr marL="365760" lvl="1" indent="0">
              <a:buNone/>
            </a:pPr>
            <a:endParaRPr lang="en-US" dirty="0"/>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38</a:t>
            </a:fld>
            <a:endParaRPr lang="en-US"/>
          </a:p>
        </p:txBody>
      </p:sp>
      <p:pic>
        <p:nvPicPr>
          <p:cNvPr id="7" name="Picture 6">
            <a:extLst>
              <a:ext uri="{FF2B5EF4-FFF2-40B4-BE49-F238E27FC236}">
                <a16:creationId xmlns:a16="http://schemas.microsoft.com/office/drawing/2014/main" id="{9A24D973-0440-B94C-90F9-65AA895FA8C9}"/>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427360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pPr marL="0" indent="0">
              <a:buNone/>
            </a:pPr>
            <a:r>
              <a:rPr lang="en-US" dirty="0"/>
              <a:t>Each item is also described in “Plain English” to ensure an understanding of what the model is trying to accomplish</a:t>
            </a:r>
          </a:p>
          <a:p>
            <a:pPr lvl="1"/>
            <a:r>
              <a:rPr lang="en-US" dirty="0"/>
              <a:t>Auditability</a:t>
            </a:r>
          </a:p>
          <a:p>
            <a:pPr lvl="1"/>
            <a:r>
              <a:rPr lang="en-US" dirty="0"/>
              <a:t>Show understanding of rules to business</a:t>
            </a:r>
          </a:p>
          <a:p>
            <a:pPr lvl="2"/>
            <a:r>
              <a:rPr lang="en-US" dirty="0"/>
              <a:t>Create an Optimization Business Logic Document, that is shared specifically with business users</a:t>
            </a:r>
          </a:p>
          <a:p>
            <a:pPr lvl="1"/>
            <a:r>
              <a:rPr lang="en-US" dirty="0"/>
              <a:t>Used to create a solution checker</a:t>
            </a:r>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39</a:t>
            </a:fld>
            <a:endParaRPr lang="en-US"/>
          </a:p>
        </p:txBody>
      </p:sp>
      <p:pic>
        <p:nvPicPr>
          <p:cNvPr id="7" name="Picture 6">
            <a:extLst>
              <a:ext uri="{FF2B5EF4-FFF2-40B4-BE49-F238E27FC236}">
                <a16:creationId xmlns:a16="http://schemas.microsoft.com/office/drawing/2014/main" id="{C6618C49-F6C1-544F-9301-AADE0694F8D3}"/>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16280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6BEC-C45A-5449-BE88-43F3FF8A082E}"/>
              </a:ext>
            </a:extLst>
          </p:cNvPr>
          <p:cNvSpPr>
            <a:spLocks noGrp="1"/>
          </p:cNvSpPr>
          <p:nvPr>
            <p:ph type="title"/>
          </p:nvPr>
        </p:nvSpPr>
        <p:spPr>
          <a:xfrm>
            <a:off x="684212" y="381000"/>
            <a:ext cx="4114800" cy="685800"/>
          </a:xfrm>
        </p:spPr>
        <p:txBody>
          <a:bodyPr>
            <a:normAutofit/>
          </a:bodyPr>
          <a:lstStyle/>
          <a:p>
            <a:r>
              <a:rPr lang="en-US" sz="3200"/>
              <a:t>Introduction</a:t>
            </a:r>
          </a:p>
        </p:txBody>
      </p:sp>
      <p:graphicFrame>
        <p:nvGraphicFramePr>
          <p:cNvPr id="7" name="Content Placeholder 6">
            <a:extLst>
              <a:ext uri="{FF2B5EF4-FFF2-40B4-BE49-F238E27FC236}">
                <a16:creationId xmlns:a16="http://schemas.microsoft.com/office/drawing/2014/main" id="{EE2FD0A7-4705-C24A-A618-460AEEA42B1D}"/>
              </a:ext>
            </a:extLst>
          </p:cNvPr>
          <p:cNvGraphicFramePr>
            <a:graphicFrameLocks noGrp="1"/>
          </p:cNvGraphicFramePr>
          <p:nvPr>
            <p:ph type="pic" idx="1"/>
            <p:extLst>
              <p:ext uri="{D42A27DB-BD31-4B8C-83A1-F6EECF244321}">
                <p14:modId xmlns:p14="http://schemas.microsoft.com/office/powerpoint/2010/main" val="1468086382"/>
              </p:ext>
            </p:extLst>
          </p:nvPr>
        </p:nvGraphicFramePr>
        <p:xfrm>
          <a:off x="5180013" y="4826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a:extLst>
              <a:ext uri="{FF2B5EF4-FFF2-40B4-BE49-F238E27FC236}">
                <a16:creationId xmlns:a16="http://schemas.microsoft.com/office/drawing/2014/main" id="{CF97DF7E-FF8D-1240-AD87-73BB8362E33A}"/>
              </a:ext>
            </a:extLst>
          </p:cNvPr>
          <p:cNvSpPr>
            <a:spLocks noGrp="1"/>
          </p:cNvSpPr>
          <p:nvPr>
            <p:ph type="body" sz="half" idx="2"/>
          </p:nvPr>
        </p:nvSpPr>
        <p:spPr>
          <a:xfrm>
            <a:off x="684212" y="1219200"/>
            <a:ext cx="3962400" cy="5105400"/>
          </a:xfrm>
        </p:spPr>
        <p:txBody>
          <a:bodyPr vert="horz" lIns="91440" tIns="45720" rIns="91440" bIns="45720" rtlCol="0" anchor="t">
            <a:normAutofit fontScale="85000" lnSpcReduction="10000"/>
          </a:bodyPr>
          <a:lstStyle/>
          <a:p>
            <a:r>
              <a:rPr lang="en-US" sz="2800"/>
              <a:t>Princeton Consultants has developed a process to deliver quality optimization tools that meet business users’ needs. This approach:</a:t>
            </a:r>
          </a:p>
          <a:p>
            <a:pPr marL="349250" lvl="1" indent="-194945">
              <a:buFont typeface="Arial" panose="020B0604020202020204" pitchFamily="34" charset="0"/>
              <a:buChar char="•"/>
            </a:pPr>
            <a:r>
              <a:rPr lang="en-US" sz="2400"/>
              <a:t>Focuses on understanding the current process and the decisions that are made by the users</a:t>
            </a:r>
          </a:p>
          <a:p>
            <a:pPr marL="349250" lvl="1" indent="-194945">
              <a:buFont typeface="Arial" panose="020B0604020202020204" pitchFamily="34" charset="0"/>
              <a:buChar char="•"/>
            </a:pPr>
            <a:r>
              <a:rPr lang="en-US" sz="2400">
                <a:latin typeface="Calibri Light"/>
                <a:cs typeface="Calibri Light"/>
              </a:rPr>
              <a:t>Developing a tool/tools to help meet the needs of the users to help them make those decisions</a:t>
            </a:r>
          </a:p>
          <a:p>
            <a:pPr marL="349250" lvl="1" indent="-194945">
              <a:buFont typeface="Arial" panose="020B0604020202020204" pitchFamily="34" charset="0"/>
              <a:buChar char="•"/>
            </a:pPr>
            <a:r>
              <a:rPr lang="en-US" sz="2400"/>
              <a:t>Deploying solution in a way that allows the user to make these decisions at the rate that is needed</a:t>
            </a:r>
          </a:p>
          <a:p>
            <a:pPr marL="349250" lvl="1" indent="-194945">
              <a:buFont typeface="Arial" panose="020B0604020202020204" pitchFamily="34" charset="0"/>
              <a:buChar char="•"/>
            </a:pPr>
            <a:r>
              <a:rPr lang="en-US" sz="2400">
                <a:latin typeface="Calibri Light"/>
                <a:cs typeface="Calibri Light"/>
              </a:rPr>
              <a:t>Working with the client to ensure the adoption of these tools</a:t>
            </a:r>
          </a:p>
          <a:p>
            <a:endParaRPr lang="en-US"/>
          </a:p>
        </p:txBody>
      </p:sp>
      <p:sp>
        <p:nvSpPr>
          <p:cNvPr id="4" name="Date Placeholder 3">
            <a:extLst>
              <a:ext uri="{FF2B5EF4-FFF2-40B4-BE49-F238E27FC236}">
                <a16:creationId xmlns:a16="http://schemas.microsoft.com/office/drawing/2014/main" id="{D850F3EF-67E3-4444-8EBE-35F6061F60B7}"/>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7946FDBF-519D-1E49-A703-F6EDC7F64BED}"/>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E27F5A3D-BCF2-9740-8284-B99B19472C21}"/>
              </a:ext>
            </a:extLst>
          </p:cNvPr>
          <p:cNvSpPr>
            <a:spLocks noGrp="1"/>
          </p:cNvSpPr>
          <p:nvPr>
            <p:ph type="sldNum" sz="quarter" idx="12"/>
          </p:nvPr>
        </p:nvSpPr>
        <p:spPr/>
        <p:txBody>
          <a:bodyPr/>
          <a:lstStyle/>
          <a:p>
            <a:fld id="{7DC1BBB0-96F0-4077-A278-0F3FB5C104D3}" type="slidenum">
              <a:rPr lang="en-US" smtClean="0"/>
              <a:t>4</a:t>
            </a:fld>
            <a:endParaRPr lang="en-US"/>
          </a:p>
        </p:txBody>
      </p:sp>
    </p:spTree>
    <p:extLst>
      <p:ext uri="{BB962C8B-B14F-4D97-AF65-F5344CB8AC3E}">
        <p14:creationId xmlns:p14="http://schemas.microsoft.com/office/powerpoint/2010/main" val="41808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Let’s go back to our example.</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40</a:t>
            </a:fld>
            <a:endParaRPr lang="en-US"/>
          </a:p>
        </p:txBody>
      </p:sp>
      <p:graphicFrame>
        <p:nvGraphicFramePr>
          <p:cNvPr id="8" name="Diagram 7">
            <a:extLst>
              <a:ext uri="{FF2B5EF4-FFF2-40B4-BE49-F238E27FC236}">
                <a16:creationId xmlns:a16="http://schemas.microsoft.com/office/drawing/2014/main" id="{FA9E49D5-64AD-B54B-B013-2E6331586BF8}"/>
              </a:ext>
            </a:extLst>
          </p:cNvPr>
          <p:cNvGraphicFramePr/>
          <p:nvPr>
            <p:extLst>
              <p:ext uri="{D42A27DB-BD31-4B8C-83A1-F6EECF244321}">
                <p14:modId xmlns:p14="http://schemas.microsoft.com/office/powerpoint/2010/main" val="646920890"/>
              </p:ext>
            </p:extLst>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53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Let’s try and characterize the requirements.</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41</a:t>
            </a:fld>
            <a:endParaRPr lang="en-US"/>
          </a:p>
        </p:txBody>
      </p:sp>
      <p:sp>
        <p:nvSpPr>
          <p:cNvPr id="8" name="Freeform 7">
            <a:extLst>
              <a:ext uri="{FF2B5EF4-FFF2-40B4-BE49-F238E27FC236}">
                <a16:creationId xmlns:a16="http://schemas.microsoft.com/office/drawing/2014/main" id="{57BD270B-FC8B-9C48-980D-834288B7F13F}"/>
              </a:ext>
            </a:extLst>
          </p:cNvPr>
          <p:cNvSpPr/>
          <p:nvPr/>
        </p:nvSpPr>
        <p:spPr>
          <a:xfrm>
            <a:off x="1370012" y="5257799"/>
            <a:ext cx="10439400" cy="1097655"/>
          </a:xfrm>
          <a:custGeom>
            <a:avLst/>
            <a:gdLst>
              <a:gd name="connsiteX0" fmla="*/ 0 w 10439400"/>
              <a:gd name="connsiteY0" fmla="*/ 0 h 1250410"/>
              <a:gd name="connsiteX1" fmla="*/ 10439400 w 10439400"/>
              <a:gd name="connsiteY1" fmla="*/ 0 h 1250410"/>
              <a:gd name="connsiteX2" fmla="*/ 10439400 w 10439400"/>
              <a:gd name="connsiteY2" fmla="*/ 1250410 h 1250410"/>
              <a:gd name="connsiteX3" fmla="*/ 0 w 10439400"/>
              <a:gd name="connsiteY3" fmla="*/ 1250410 h 1250410"/>
              <a:gd name="connsiteX4" fmla="*/ 0 w 10439400"/>
              <a:gd name="connsiteY4" fmla="*/ 0 h 1250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1250410">
                <a:moveTo>
                  <a:pt x="0" y="0"/>
                </a:moveTo>
                <a:lnTo>
                  <a:pt x="10439400" y="0"/>
                </a:lnTo>
                <a:lnTo>
                  <a:pt x="10439400" y="1250410"/>
                </a:lnTo>
                <a:lnTo>
                  <a:pt x="0" y="125041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774325" numCol="1" spcCol="1270" anchor="ctr" anchorCtr="0">
            <a:noAutofit/>
          </a:bodyPr>
          <a:lstStyle/>
          <a:p>
            <a:pPr marL="0" lvl="0" indent="0" algn="ctr" defTabSz="1244600">
              <a:lnSpc>
                <a:spcPct val="90000"/>
              </a:lnSpc>
              <a:spcBef>
                <a:spcPct val="0"/>
              </a:spcBef>
              <a:spcAft>
                <a:spcPct val="35000"/>
              </a:spcAft>
              <a:buNone/>
            </a:pPr>
            <a:r>
              <a:rPr lang="en-US" sz="2800" kern="1200" dirty="0"/>
              <a:t>Goals</a:t>
            </a:r>
          </a:p>
        </p:txBody>
      </p:sp>
      <p:sp>
        <p:nvSpPr>
          <p:cNvPr id="9" name="Freeform 8">
            <a:extLst>
              <a:ext uri="{FF2B5EF4-FFF2-40B4-BE49-F238E27FC236}">
                <a16:creationId xmlns:a16="http://schemas.microsoft.com/office/drawing/2014/main" id="{F0ECA131-0A6B-F445-B55F-F0D40FB160CF}"/>
              </a:ext>
            </a:extLst>
          </p:cNvPr>
          <p:cNvSpPr/>
          <p:nvPr/>
        </p:nvSpPr>
        <p:spPr>
          <a:xfrm>
            <a:off x="1370012" y="5867398"/>
            <a:ext cx="10439400" cy="475488"/>
          </a:xfrm>
          <a:custGeom>
            <a:avLst/>
            <a:gdLst>
              <a:gd name="connsiteX0" fmla="*/ 0 w 10439400"/>
              <a:gd name="connsiteY0" fmla="*/ 0 h 575188"/>
              <a:gd name="connsiteX1" fmla="*/ 10439400 w 10439400"/>
              <a:gd name="connsiteY1" fmla="*/ 0 h 575188"/>
              <a:gd name="connsiteX2" fmla="*/ 10439400 w 10439400"/>
              <a:gd name="connsiteY2" fmla="*/ 575188 h 575188"/>
              <a:gd name="connsiteX3" fmla="*/ 0 w 10439400"/>
              <a:gd name="connsiteY3" fmla="*/ 575188 h 575188"/>
              <a:gd name="connsiteX4" fmla="*/ 0 w 10439400"/>
              <a:gd name="connsiteY4" fmla="*/ 0 h 575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575188">
                <a:moveTo>
                  <a:pt x="0" y="0"/>
                </a:moveTo>
                <a:lnTo>
                  <a:pt x="10439400" y="0"/>
                </a:lnTo>
                <a:lnTo>
                  <a:pt x="10439400" y="575188"/>
                </a:lnTo>
                <a:lnTo>
                  <a:pt x="0" y="575188"/>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Minimize the total cost of processing all the tasks</a:t>
            </a:r>
          </a:p>
        </p:txBody>
      </p:sp>
      <p:sp>
        <p:nvSpPr>
          <p:cNvPr id="10" name="Freeform 9">
            <a:extLst>
              <a:ext uri="{FF2B5EF4-FFF2-40B4-BE49-F238E27FC236}">
                <a16:creationId xmlns:a16="http://schemas.microsoft.com/office/drawing/2014/main" id="{7A244695-D197-2E44-B3C4-D0EF6348DC68}"/>
              </a:ext>
            </a:extLst>
          </p:cNvPr>
          <p:cNvSpPr/>
          <p:nvPr/>
        </p:nvSpPr>
        <p:spPr>
          <a:xfrm>
            <a:off x="1370012" y="3219426"/>
            <a:ext cx="10439400" cy="2013365"/>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Rules</a:t>
            </a:r>
          </a:p>
        </p:txBody>
      </p:sp>
      <p:sp>
        <p:nvSpPr>
          <p:cNvPr id="11" name="Freeform 10">
            <a:extLst>
              <a:ext uri="{FF2B5EF4-FFF2-40B4-BE49-F238E27FC236}">
                <a16:creationId xmlns:a16="http://schemas.microsoft.com/office/drawing/2014/main" id="{CB687FC3-EA9A-C845-B84A-EB987E9A8361}"/>
              </a:ext>
            </a:extLst>
          </p:cNvPr>
          <p:cNvSpPr/>
          <p:nvPr/>
        </p:nvSpPr>
        <p:spPr>
          <a:xfrm>
            <a:off x="1370649" y="3794969"/>
            <a:ext cx="3483864"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dirty="0"/>
              <a:t>Each task must be scheduled</a:t>
            </a:r>
            <a:endParaRPr lang="en-US" kern="1200" dirty="0"/>
          </a:p>
        </p:txBody>
      </p:sp>
      <p:sp>
        <p:nvSpPr>
          <p:cNvPr id="12" name="Freeform 11">
            <a:extLst>
              <a:ext uri="{FF2B5EF4-FFF2-40B4-BE49-F238E27FC236}">
                <a16:creationId xmlns:a16="http://schemas.microsoft.com/office/drawing/2014/main" id="{EBCCE627-53D7-B94A-8CDC-ECC241DB6EB0}"/>
              </a:ext>
            </a:extLst>
          </p:cNvPr>
          <p:cNvSpPr/>
          <p:nvPr/>
        </p:nvSpPr>
        <p:spPr>
          <a:xfrm>
            <a:off x="4855149" y="3795418"/>
            <a:ext cx="3483864"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kern="1200" dirty="0"/>
              <a:t>Each resource has a maximum length of time they can be actively working on tasks</a:t>
            </a:r>
          </a:p>
        </p:txBody>
      </p:sp>
      <p:sp>
        <p:nvSpPr>
          <p:cNvPr id="15" name="Freeform 14">
            <a:extLst>
              <a:ext uri="{FF2B5EF4-FFF2-40B4-BE49-F238E27FC236}">
                <a16:creationId xmlns:a16="http://schemas.microsoft.com/office/drawing/2014/main" id="{806E8DD7-A4CC-E944-88D9-29508E126EAE}"/>
              </a:ext>
            </a:extLst>
          </p:cNvPr>
          <p:cNvSpPr/>
          <p:nvPr/>
        </p:nvSpPr>
        <p:spPr>
          <a:xfrm>
            <a:off x="8339013" y="3794521"/>
            <a:ext cx="3474720"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600" kern="1200" dirty="0"/>
              <a:t>Each resource group has a minimum and a maximum number of tasks that they need to do in a day</a:t>
            </a:r>
          </a:p>
        </p:txBody>
      </p:sp>
      <p:sp>
        <p:nvSpPr>
          <p:cNvPr id="16" name="Freeform 15">
            <a:extLst>
              <a:ext uri="{FF2B5EF4-FFF2-40B4-BE49-F238E27FC236}">
                <a16:creationId xmlns:a16="http://schemas.microsoft.com/office/drawing/2014/main" id="{E3FCD4FB-6427-054B-8C95-3B8245AD188A}"/>
              </a:ext>
            </a:extLst>
          </p:cNvPr>
          <p:cNvSpPr/>
          <p:nvPr/>
        </p:nvSpPr>
        <p:spPr>
          <a:xfrm>
            <a:off x="1370012" y="1296293"/>
            <a:ext cx="10439400" cy="1923133"/>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7"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Decisions</a:t>
            </a:r>
          </a:p>
        </p:txBody>
      </p:sp>
      <p:sp>
        <p:nvSpPr>
          <p:cNvPr id="17" name="Freeform 16">
            <a:extLst>
              <a:ext uri="{FF2B5EF4-FFF2-40B4-BE49-F238E27FC236}">
                <a16:creationId xmlns:a16="http://schemas.microsoft.com/office/drawing/2014/main" id="{026552E9-0379-7642-8EA1-E8281A37418F}"/>
              </a:ext>
            </a:extLst>
          </p:cNvPr>
          <p:cNvSpPr/>
          <p:nvPr/>
        </p:nvSpPr>
        <p:spPr>
          <a:xfrm>
            <a:off x="1375110"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000" kern="1200" dirty="0"/>
              <a:t>Assign tasks to resources</a:t>
            </a:r>
          </a:p>
        </p:txBody>
      </p:sp>
      <p:sp>
        <p:nvSpPr>
          <p:cNvPr id="20" name="Freeform 19">
            <a:extLst>
              <a:ext uri="{FF2B5EF4-FFF2-40B4-BE49-F238E27FC236}">
                <a16:creationId xmlns:a16="http://schemas.microsoft.com/office/drawing/2014/main" id="{6E3CC66E-5240-8F40-B6B8-ECC8E4F72BAE}"/>
              </a:ext>
            </a:extLst>
          </p:cNvPr>
          <p:cNvSpPr/>
          <p:nvPr/>
        </p:nvSpPr>
        <p:spPr>
          <a:xfrm>
            <a:off x="6592823"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000" kern="1200" dirty="0"/>
              <a:t>Determine the number of tasks scheduled on a group of resources</a:t>
            </a:r>
          </a:p>
        </p:txBody>
      </p:sp>
    </p:spTree>
    <p:extLst>
      <p:ext uri="{BB962C8B-B14F-4D97-AF65-F5344CB8AC3E}">
        <p14:creationId xmlns:p14="http://schemas.microsoft.com/office/powerpoint/2010/main" val="266804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7" y="1143000"/>
                <a:ext cx="8691975" cy="5155406"/>
              </a:xfrm>
            </p:spPr>
            <p:txBody>
              <a:bodyPr>
                <a:normAutofit/>
              </a:bodyPr>
              <a:lstStyle/>
              <a:p>
                <a:pPr marL="0" indent="0">
                  <a:buNone/>
                </a:pPr>
                <a:r>
                  <a:rPr lang="en-US" sz="3100" dirty="0"/>
                  <a:t>Decision Variables</a:t>
                </a:r>
              </a:p>
              <a:p>
                <a:pPr marL="0" indent="0">
                  <a:buNone/>
                </a:pPr>
                <a:endParaRPr lang="en-US" sz="3100"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ℤ</m:t>
                    </m:r>
                    <m:r>
                      <a:rPr lang="en-US">
                        <a:latin typeface="Cambria Math" panose="02040503050406030204" pitchFamily="18" charset="0"/>
                      </a:rPr>
                      <m:t>≥</m:t>
                    </m:r>
                    <m:r>
                      <a:rPr lang="en-US" i="1">
                        <a:latin typeface="Cambria Math" panose="02040503050406030204" pitchFamily="18" charset="0"/>
                      </a:rPr>
                      <m:t>0</m:t>
                    </m:r>
                  </m:oMath>
                </a14:m>
                <a:r>
                  <a:rPr lang="en-US" dirty="0"/>
                  <a:t> be the number of tasks assigned to resources in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7" y="1143000"/>
                <a:ext cx="8691975" cy="5155406"/>
              </a:xfrm>
              <a:blipFill>
                <a:blip r:embed="rId2"/>
                <a:stretch>
                  <a:fillRect l="-1683" t="-2485" r="-147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42</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A106D529-B7E8-B448-B441-CCEEF8C29AA4}"/>
              </a:ext>
            </a:extLst>
          </p:cNvPr>
          <p:cNvSpPr/>
          <p:nvPr/>
        </p:nvSpPr>
        <p:spPr>
          <a:xfrm>
            <a:off x="1600489" y="1600547"/>
            <a:ext cx="5560723"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There are a set of tasks to be scheduled on a set of resources</a:t>
            </a:r>
          </a:p>
        </p:txBody>
      </p:sp>
      <p:sp>
        <p:nvSpPr>
          <p:cNvPr id="9" name="Freeform 8">
            <a:extLst>
              <a:ext uri="{FF2B5EF4-FFF2-40B4-BE49-F238E27FC236}">
                <a16:creationId xmlns:a16="http://schemas.microsoft.com/office/drawing/2014/main" id="{A6BAF251-F4BF-5F4A-A435-556A6634C608}"/>
              </a:ext>
            </a:extLst>
          </p:cNvPr>
          <p:cNvSpPr/>
          <p:nvPr/>
        </p:nvSpPr>
        <p:spPr>
          <a:xfrm>
            <a:off x="1600490" y="3718170"/>
            <a:ext cx="5560722"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Determine the number of tasks scheduled by a group of resources</a:t>
            </a:r>
          </a:p>
        </p:txBody>
      </p:sp>
    </p:spTree>
    <p:extLst>
      <p:ext uri="{BB962C8B-B14F-4D97-AF65-F5344CB8AC3E}">
        <p14:creationId xmlns:p14="http://schemas.microsoft.com/office/powerpoint/2010/main" val="407443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dirty="0"/>
                  <a:t>Each task can only be assigned to be performed on one resource.</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21" t="-24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43</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Freeform 9">
            <a:extLst>
              <a:ext uri="{FF2B5EF4-FFF2-40B4-BE49-F238E27FC236}">
                <a16:creationId xmlns:a16="http://schemas.microsoft.com/office/drawing/2014/main" id="{98AFFC4C-19B8-7448-B023-3CA5EA53AA6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task must be scheduled</a:t>
            </a:r>
          </a:p>
        </p:txBody>
      </p:sp>
    </p:spTree>
    <p:extLst>
      <p:ext uri="{BB962C8B-B14F-4D97-AF65-F5344CB8AC3E}">
        <p14:creationId xmlns:p14="http://schemas.microsoft.com/office/powerpoint/2010/main" val="359071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lvl="1"/>
                <a:endParaRPr lang="en-US" sz="2600" dirty="0"/>
              </a:p>
              <a:p>
                <a:pPr lvl="1"/>
                <a:endParaRPr lang="en-US" sz="2600" dirty="0"/>
              </a:p>
              <a:p>
                <a:pPr lvl="1"/>
                <a:endParaRPr lang="en-US" sz="2600" dirty="0"/>
              </a:p>
              <a:p>
                <a:pPr lvl="1"/>
                <a:r>
                  <a:rPr lang="en-US" dirty="0"/>
                  <a:t>Each resource can only be assigned tasks whose total time must be no more than their maximum hours for a day.</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21" t="-24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44</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DBF5039-D18C-504F-ADB4-D506326EAC76}"/>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algn="ctr" defTabSz="444500">
              <a:lnSpc>
                <a:spcPct val="90000"/>
              </a:lnSpc>
              <a:spcBef>
                <a:spcPct val="0"/>
              </a:spcBef>
              <a:spcAft>
                <a:spcPct val="35000"/>
              </a:spcAft>
            </a:pPr>
            <a:r>
              <a:rPr lang="en-US" sz="2400" dirty="0"/>
              <a:t>Each resource has a maximum length of time they can be actively working on tasks</a:t>
            </a:r>
          </a:p>
        </p:txBody>
      </p:sp>
    </p:spTree>
    <p:extLst>
      <p:ext uri="{BB962C8B-B14F-4D97-AF65-F5344CB8AC3E}">
        <p14:creationId xmlns:p14="http://schemas.microsoft.com/office/powerpoint/2010/main" val="41111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lvl="1"/>
                <a:endParaRPr lang="en-US" dirty="0"/>
              </a:p>
              <a:p>
                <a:pPr lvl="1"/>
                <a:endParaRPr lang="en-US" dirty="0"/>
              </a:p>
              <a:p>
                <a:pPr lvl="1"/>
                <a:r>
                  <a:rPr lang="en-US" dirty="0"/>
                  <a:t>Determine the number of tasks assigned to resources in each resource group</a:t>
                </a:r>
                <a:br>
                  <a:rPr lang="en-US" dirty="0"/>
                </a:br>
                <a:endParaRPr lang="en-US" dirty="0"/>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𝑟</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𝒮</m:t>
                              </m:r>
                            </m:e>
                            <m:sub>
                              <m:r>
                                <a:rPr lang="en-US" sz="2800" i="1">
                                  <a:latin typeface="Cambria Math" panose="02040503050406030204" pitchFamily="18" charset="0"/>
                                </a:rPr>
                                <m:t>𝑔</m:t>
                              </m:r>
                            </m:sub>
                          </m:sSub>
                        </m:sub>
                        <m:sup>
                          <m:r>
                            <a:rPr lang="en-US" sz="2800" i="1">
                              <a:latin typeface="Cambria Math" panose="02040503050406030204" pitchFamily="18" charset="0"/>
                            </a:rPr>
                            <m:t>​</m:t>
                          </m:r>
                        </m:sup>
                        <m:e>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𝒬</m:t>
                                  </m:r>
                                </m:e>
                                <m:sub>
                                  <m:r>
                                    <a:rPr lang="en-US" sz="2800" i="1">
                                      <a:latin typeface="Cambria Math" panose="02040503050406030204" pitchFamily="18" charset="0"/>
                                    </a:rPr>
                                    <m:t>𝑟</m:t>
                                  </m:r>
                                </m:sub>
                              </m:sSub>
                            </m:sub>
                            <m:sup>
                              <m:r>
                                <a:rPr lang="en-US" sz="2800" i="1">
                                  <a:latin typeface="Cambria Math" panose="02040503050406030204" pitchFamily="18" charset="0"/>
                                </a:rPr>
                                <m:t>​</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𝑟𝑡</m:t>
                                  </m:r>
                                </m:sub>
                              </m:sSub>
                            </m:e>
                          </m:nary>
                        </m:e>
                      </m:nary>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𝑔</m:t>
                          </m:r>
                        </m:sub>
                      </m:sSub>
                      <m:r>
                        <a:rPr lang="en-US" sz="2800" i="1">
                          <a:latin typeface="Cambria Math" panose="02040503050406030204" pitchFamily="18" charset="0"/>
                        </a:rPr>
                        <m:t>  </m:t>
                      </m:r>
                      <m:r>
                        <a:rPr lang="en-US" sz="2800">
                          <a:latin typeface="Cambria Math" panose="02040503050406030204" pitchFamily="18" charset="0"/>
                        </a:rPr>
                        <m:t>∀</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𝒢</m:t>
                      </m:r>
                    </m:oMath>
                  </m:oMathPara>
                </a14:m>
                <a:endParaRPr lang="en-US" sz="2800"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21" t="-24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45</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E9E33ED6-7601-0245-904F-EBF840262479}"/>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422766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606377" cy="5334000"/>
              </a:xfrm>
            </p:spPr>
            <p:txBody>
              <a:bodyPr>
                <a:normAutofit/>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sz="2800" dirty="0"/>
                  <a:t>Ensure each resource group is scheduled for at least its minimum number of tasks</a:t>
                </a:r>
                <a:endParaRPr lang="en-US" sz="26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endParaRPr lang="en-US" dirty="0"/>
              </a:p>
              <a:p>
                <a:pPr lvl="1"/>
                <a:r>
                  <a:rPr lang="en-US" dirty="0"/>
                  <a:t>Ensure each resource group is only scheduled up to its maximum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606377" cy="5334000"/>
              </a:xfrm>
              <a:blipFill>
                <a:blip r:embed="rId2"/>
                <a:stretch>
                  <a:fillRect l="-1523" t="-240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150970F-4659-FF44-BE1E-5A6DDA9ACD60}"/>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121655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pPr marL="0" indent="0">
                  <a:buNone/>
                </a:pPr>
                <a:r>
                  <a:rPr lang="en-US" sz="3100" dirty="0"/>
                  <a:t>Objective</a:t>
                </a:r>
              </a:p>
              <a:p>
                <a:pPr lvl="1"/>
                <a:endParaRPr lang="en-US" sz="2600" dirty="0"/>
              </a:p>
              <a:p>
                <a:pPr lvl="1"/>
                <a:endParaRPr lang="en-US" sz="2600" dirty="0"/>
              </a:p>
              <a:p>
                <a:pPr lvl="1"/>
                <a:endParaRPr lang="en-US" sz="2600" dirty="0"/>
              </a:p>
              <a:p>
                <a:pPr lvl="1"/>
                <a:endParaRPr lang="en-US" sz="2600" dirty="0"/>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495" t="-24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47</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35A8769E-70FE-FD47-9F7D-79B54A47CAD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1066800">
              <a:lnSpc>
                <a:spcPct val="90000"/>
              </a:lnSpc>
              <a:spcBef>
                <a:spcPct val="0"/>
              </a:spcBef>
              <a:spcAft>
                <a:spcPct val="35000"/>
              </a:spcAft>
            </a:pPr>
            <a:r>
              <a:rPr lang="en-US" sz="2400" dirty="0"/>
              <a:t>Minimize the total cost of processing all the tasks</a:t>
            </a:r>
          </a:p>
        </p:txBody>
      </p:sp>
    </p:spTree>
    <p:extLst>
      <p:ext uri="{BB962C8B-B14F-4D97-AF65-F5344CB8AC3E}">
        <p14:creationId xmlns:p14="http://schemas.microsoft.com/office/powerpoint/2010/main" val="10147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48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6499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8BA0-0388-674F-8FF9-62CFAAEE8F25}"/>
              </a:ext>
            </a:extLst>
          </p:cNvPr>
          <p:cNvSpPr>
            <a:spLocks noGrp="1"/>
          </p:cNvSpPr>
          <p:nvPr>
            <p:ph type="title"/>
          </p:nvPr>
        </p:nvSpPr>
        <p:spPr/>
        <p:txBody>
          <a:bodyPr>
            <a:normAutofit fontScale="90000"/>
          </a:bodyPr>
          <a:lstStyle/>
          <a:p>
            <a:r>
              <a:rPr lang="en-US" dirty="0"/>
              <a:t>Code Optimization Model</a:t>
            </a:r>
          </a:p>
        </p:txBody>
      </p:sp>
      <p:sp>
        <p:nvSpPr>
          <p:cNvPr id="3" name="Content Placeholder 2">
            <a:extLst>
              <a:ext uri="{FF2B5EF4-FFF2-40B4-BE49-F238E27FC236}">
                <a16:creationId xmlns:a16="http://schemas.microsoft.com/office/drawing/2014/main" id="{2023711A-00D5-034B-BE17-888DC6481D5E}"/>
              </a:ext>
            </a:extLst>
          </p:cNvPr>
          <p:cNvSpPr>
            <a:spLocks noGrp="1"/>
          </p:cNvSpPr>
          <p:nvPr>
            <p:ph idx="1"/>
          </p:nvPr>
        </p:nvSpPr>
        <p:spPr>
          <a:xfrm>
            <a:off x="1593436" y="1066800"/>
            <a:ext cx="9782801" cy="1371600"/>
          </a:xfrm>
        </p:spPr>
        <p:txBody>
          <a:bodyPr>
            <a:normAutofit/>
          </a:bodyPr>
          <a:lstStyle/>
          <a:p>
            <a:r>
              <a:rPr lang="en-US" dirty="0"/>
              <a:t>Data inputs and transformations are documented, created a formulation that we believe solves the problem for the client </a:t>
            </a:r>
          </a:p>
          <a:p>
            <a:pPr lvl="1"/>
            <a:r>
              <a:rPr lang="en-US" dirty="0"/>
              <a:t>Now we FINALLY start writing code for the model.</a:t>
            </a:r>
          </a:p>
        </p:txBody>
      </p:sp>
      <p:sp>
        <p:nvSpPr>
          <p:cNvPr id="4" name="Date Placeholder 3">
            <a:extLst>
              <a:ext uri="{FF2B5EF4-FFF2-40B4-BE49-F238E27FC236}">
                <a16:creationId xmlns:a16="http://schemas.microsoft.com/office/drawing/2014/main" id="{1B23DFBB-255E-0E41-99B7-9EA92FA6BCC0}"/>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BB6DE1F3-8993-C24E-A9AD-E31840060206}"/>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F90AD8A7-41E2-634B-A350-0AF7003BDE30}"/>
              </a:ext>
            </a:extLst>
          </p:cNvPr>
          <p:cNvSpPr>
            <a:spLocks noGrp="1"/>
          </p:cNvSpPr>
          <p:nvPr>
            <p:ph type="sldNum" sz="quarter" idx="12"/>
          </p:nvPr>
        </p:nvSpPr>
        <p:spPr/>
        <p:txBody>
          <a:bodyPr/>
          <a:lstStyle/>
          <a:p>
            <a:fld id="{7DC1BBB0-96F0-4077-A278-0F3FB5C104D3}" type="slidenum">
              <a:rPr lang="en-US" smtClean="0"/>
              <a:t>49</a:t>
            </a:fld>
            <a:endParaRPr lang="en-US"/>
          </a:p>
        </p:txBody>
      </p:sp>
      <p:pic>
        <p:nvPicPr>
          <p:cNvPr id="8" name="Picture 7">
            <a:extLst>
              <a:ext uri="{FF2B5EF4-FFF2-40B4-BE49-F238E27FC236}">
                <a16:creationId xmlns:a16="http://schemas.microsoft.com/office/drawing/2014/main" id="{6DD891A0-D109-F848-878E-24001EE63E58}"/>
              </a:ext>
            </a:extLst>
          </p:cNvPr>
          <p:cNvPicPr>
            <a:picLocks noChangeAspect="1"/>
          </p:cNvPicPr>
          <p:nvPr/>
        </p:nvPicPr>
        <p:blipFill>
          <a:blip r:embed="rId2"/>
          <a:srcRect/>
          <a:stretch/>
        </p:blipFill>
        <p:spPr>
          <a:xfrm>
            <a:off x="10437812" y="12562"/>
            <a:ext cx="1368829" cy="1130438"/>
          </a:xfrm>
          <a:prstGeom prst="rect">
            <a:avLst/>
          </a:prstGeom>
        </p:spPr>
      </p:pic>
      <p:graphicFrame>
        <p:nvGraphicFramePr>
          <p:cNvPr id="12" name="Diagram 11">
            <a:extLst>
              <a:ext uri="{FF2B5EF4-FFF2-40B4-BE49-F238E27FC236}">
                <a16:creationId xmlns:a16="http://schemas.microsoft.com/office/drawing/2014/main" id="{F14BB9D7-AE1F-4B4B-BAF6-19B71F03DFB0}"/>
              </a:ext>
            </a:extLst>
          </p:cNvPr>
          <p:cNvGraphicFramePr/>
          <p:nvPr>
            <p:extLst>
              <p:ext uri="{D42A27DB-BD31-4B8C-83A1-F6EECF244321}">
                <p14:modId xmlns:p14="http://schemas.microsoft.com/office/powerpoint/2010/main" val="3820228859"/>
              </p:ext>
            </p:extLst>
          </p:nvPr>
        </p:nvGraphicFramePr>
        <p:xfrm>
          <a:off x="1593436" y="2438399"/>
          <a:ext cx="9987375" cy="3917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1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12065F-09A5-26A8-D407-E8CF35694572}"/>
              </a:ext>
            </a:extLst>
          </p:cNvPr>
          <p:cNvSpPr>
            <a:spLocks noGrp="1"/>
          </p:cNvSpPr>
          <p:nvPr>
            <p:ph type="title"/>
          </p:nvPr>
        </p:nvSpPr>
        <p:spPr>
          <a:xfrm>
            <a:off x="1593436" y="76200"/>
            <a:ext cx="9782801" cy="558418"/>
          </a:xfrm>
        </p:spPr>
        <p:txBody>
          <a:bodyPr anchor="b">
            <a:normAutofit/>
          </a:bodyPr>
          <a:lstStyle/>
          <a:p>
            <a:r>
              <a:rPr lang="en-US" sz="3300"/>
              <a:t>Determining the Right Problem to Solve</a:t>
            </a:r>
          </a:p>
        </p:txBody>
      </p:sp>
      <p:sp>
        <p:nvSpPr>
          <p:cNvPr id="9" name="Content Placeholder 8">
            <a:extLst>
              <a:ext uri="{FF2B5EF4-FFF2-40B4-BE49-F238E27FC236}">
                <a16:creationId xmlns:a16="http://schemas.microsoft.com/office/drawing/2014/main" id="{0962C466-A6E3-D627-3A1B-220E260FAE0A}"/>
              </a:ext>
            </a:extLst>
          </p:cNvPr>
          <p:cNvSpPr>
            <a:spLocks noGrp="1"/>
          </p:cNvSpPr>
          <p:nvPr>
            <p:ph sz="half" idx="1"/>
          </p:nvPr>
        </p:nvSpPr>
        <p:spPr>
          <a:xfrm>
            <a:off x="1279826" y="1600200"/>
            <a:ext cx="4814586" cy="4572000"/>
          </a:xfrm>
        </p:spPr>
        <p:txBody>
          <a:bodyPr>
            <a:normAutofit/>
          </a:bodyPr>
          <a:lstStyle/>
          <a:p>
            <a:r>
              <a:rPr lang="en-US" dirty="0"/>
              <a:t>Princeton has a methodology that helps determine the problem that needs to be solved:</a:t>
            </a:r>
          </a:p>
          <a:p>
            <a:pPr lvl="1"/>
            <a:r>
              <a:rPr lang="en-US" sz="2800"/>
              <a:t>This approach builds understanding of the business</a:t>
            </a:r>
          </a:p>
          <a:p>
            <a:pPr lvl="1"/>
            <a:r>
              <a:rPr lang="en-US" sz="2800"/>
              <a:t>Engages business users and builds relationships</a:t>
            </a:r>
          </a:p>
          <a:p>
            <a:pPr lvl="1"/>
            <a:r>
              <a:rPr lang="en-US" sz="2800"/>
              <a:t>Leads to improved buy-in and investment from client</a:t>
            </a:r>
          </a:p>
        </p:txBody>
      </p:sp>
      <p:graphicFrame>
        <p:nvGraphicFramePr>
          <p:cNvPr id="10" name="Content Placeholder 9">
            <a:extLst>
              <a:ext uri="{FF2B5EF4-FFF2-40B4-BE49-F238E27FC236}">
                <a16:creationId xmlns:a16="http://schemas.microsoft.com/office/drawing/2014/main" id="{0841B96A-3EE6-413A-1020-20324271C412}"/>
              </a:ext>
            </a:extLst>
          </p:cNvPr>
          <p:cNvGraphicFramePr>
            <a:graphicFrameLocks noGrp="1"/>
          </p:cNvGraphicFramePr>
          <p:nvPr>
            <p:ph sz="half" idx="2"/>
            <p:extLst>
              <p:ext uri="{D42A27DB-BD31-4B8C-83A1-F6EECF244321}">
                <p14:modId xmlns:p14="http://schemas.microsoft.com/office/powerpoint/2010/main" val="3639693423"/>
              </p:ext>
            </p:extLst>
          </p:nvPr>
        </p:nvGraphicFramePr>
        <p:xfrm>
          <a:off x="6246812" y="1142999"/>
          <a:ext cx="5562600" cy="5213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C30CEEED-CEF0-B04E-AA4A-DDFA5B9868B0}"/>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2023-04-16</a:t>
            </a:r>
          </a:p>
        </p:txBody>
      </p:sp>
      <p:sp>
        <p:nvSpPr>
          <p:cNvPr id="6" name="Footer Placeholder 5">
            <a:extLst>
              <a:ext uri="{FF2B5EF4-FFF2-40B4-BE49-F238E27FC236}">
                <a16:creationId xmlns:a16="http://schemas.microsoft.com/office/drawing/2014/main" id="{ED86AAE0-3569-8E55-4E1D-3B268ABA49FF}"/>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2023 (V1.0)</a:t>
            </a:r>
          </a:p>
        </p:txBody>
      </p:sp>
      <p:sp>
        <p:nvSpPr>
          <p:cNvPr id="7" name="Slide Number Placeholder 6">
            <a:extLst>
              <a:ext uri="{FF2B5EF4-FFF2-40B4-BE49-F238E27FC236}">
                <a16:creationId xmlns:a16="http://schemas.microsoft.com/office/drawing/2014/main" id="{F680F302-ED6D-761F-9B13-B7832C6F0B18}"/>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5</a:t>
            </a:fld>
            <a:endParaRPr lang="en-US"/>
          </a:p>
        </p:txBody>
      </p:sp>
    </p:spTree>
    <p:extLst>
      <p:ext uri="{BB962C8B-B14F-4D97-AF65-F5344CB8AC3E}">
        <p14:creationId xmlns:p14="http://schemas.microsoft.com/office/powerpoint/2010/main" val="327793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Tasks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𝒯</m:t>
                    </m:r>
                  </m:oMath>
                </a14:m>
                <a:r>
                  <a:rPr lang="en-US" dirty="0"/>
                  <a:t> be the set of tasks that need to be completed.</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&gt;0</m:t>
                    </m:r>
                  </m:oMath>
                </a14:m>
                <a:r>
                  <a:rPr lang="en-US" dirty="0"/>
                  <a:t> be the number of hours for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308" t="-213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50</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3" name="TextBox 12">
            <a:extLst>
              <a:ext uri="{FF2B5EF4-FFF2-40B4-BE49-F238E27FC236}">
                <a16:creationId xmlns:a16="http://schemas.microsoft.com/office/drawing/2014/main" id="{53A3061D-ED06-874B-B732-4965E4DC183D}"/>
              </a:ext>
            </a:extLst>
          </p:cNvPr>
          <p:cNvSpPr txBox="1"/>
          <p:nvPr/>
        </p:nvSpPr>
        <p:spPr>
          <a:xfrm>
            <a:off x="1624734" y="3429000"/>
            <a:ext cx="6094268"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tasks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4" name="Picture 13">
            <a:extLst>
              <a:ext uri="{FF2B5EF4-FFF2-40B4-BE49-F238E27FC236}">
                <a16:creationId xmlns:a16="http://schemas.microsoft.com/office/drawing/2014/main" id="{DD45C049-7C0C-4444-BE72-BC6AF9763375}"/>
              </a:ext>
            </a:extLst>
          </p:cNvPr>
          <p:cNvPicPr>
            <a:picLocks noChangeAspect="1"/>
          </p:cNvPicPr>
          <p:nvPr/>
        </p:nvPicPr>
        <p:blipFill>
          <a:blip r:embed="rId4"/>
          <a:stretch>
            <a:fillRect/>
          </a:stretch>
        </p:blipFill>
        <p:spPr>
          <a:xfrm>
            <a:off x="8837612" y="996156"/>
            <a:ext cx="933860" cy="5302250"/>
          </a:xfrm>
          <a:prstGeom prst="rect">
            <a:avLst/>
          </a:prstGeom>
        </p:spPr>
      </p:pic>
    </p:spTree>
    <p:extLst>
      <p:ext uri="{BB962C8B-B14F-4D97-AF65-F5344CB8AC3E}">
        <p14:creationId xmlns:p14="http://schemas.microsoft.com/office/powerpoint/2010/main" val="82324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Resource Groups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𝒢</m:t>
                    </m:r>
                  </m:oMath>
                </a14:m>
                <a:r>
                  <a:rPr lang="en-US" dirty="0"/>
                  <a:t> be the set of resource groups.</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minimum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a:p>
                <a:pPr lvl="2"/>
                <a:r>
                  <a:rPr lang="en-US" dirty="0"/>
                  <a:t>Let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maximum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308" t="-213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51</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75C55113-AD76-3045-849F-3D7EEC555B82}"/>
              </a:ext>
            </a:extLst>
          </p:cNvPr>
          <p:cNvSpPr txBox="1"/>
          <p:nvPr/>
        </p:nvSpPr>
        <p:spPr>
          <a:xfrm>
            <a:off x="1266046" y="4267200"/>
            <a:ext cx="871456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449763" algn="l"/>
              </a:tabLst>
            </a:pPr>
            <a:r>
              <a:rPr lang="en-US" b="0" dirty="0" err="1">
                <a:solidFill>
                  <a:srgbClr val="001080"/>
                </a:solidFill>
                <a:effectLst/>
                <a:latin typeface="Menlo" panose="020B0609030804020204" pitchFamily="49" charset="0"/>
              </a:rPr>
              <a:t>resource_groups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 Groups’</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6EA90CFB-66A5-9345-BCD3-C7EF68F5DE98}"/>
              </a:ext>
            </a:extLst>
          </p:cNvPr>
          <p:cNvPicPr>
            <a:picLocks noChangeAspect="1"/>
          </p:cNvPicPr>
          <p:nvPr/>
        </p:nvPicPr>
        <p:blipFill>
          <a:blip r:embed="rId4"/>
          <a:stretch>
            <a:fillRect/>
          </a:stretch>
        </p:blipFill>
        <p:spPr>
          <a:xfrm>
            <a:off x="7948613" y="4997450"/>
            <a:ext cx="3251200" cy="1435100"/>
          </a:xfrm>
          <a:prstGeom prst="rect">
            <a:avLst/>
          </a:prstGeom>
        </p:spPr>
      </p:pic>
    </p:spTree>
    <p:extLst>
      <p:ext uri="{BB962C8B-B14F-4D97-AF65-F5344CB8AC3E}">
        <p14:creationId xmlns:p14="http://schemas.microsoft.com/office/powerpoint/2010/main" val="85877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762000"/>
                <a:ext cx="9782801" cy="5536406"/>
              </a:xfrm>
            </p:spPr>
            <p:txBody>
              <a:bodyPr>
                <a:normAutofit/>
              </a:bodyPr>
              <a:lstStyle/>
              <a:p>
                <a:r>
                  <a:rPr lang="en-US" dirty="0"/>
                  <a:t>Resources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ℛ</m:t>
                    </m:r>
                  </m:oMath>
                </a14:m>
                <a:r>
                  <a:rPr lang="en-US" dirty="0"/>
                  <a:t> be the set of resources that can complete the tasks. </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𝒮</m:t>
                        </m:r>
                      </m:e>
                      <m:sub>
                        <m:r>
                          <a:rPr lang="en-US" i="1">
                            <a:latin typeface="Cambria Math" panose="02040503050406030204" pitchFamily="18" charset="0"/>
                          </a:rPr>
                          <m:t>𝑔</m:t>
                        </m:r>
                      </m:sub>
                    </m:sSub>
                  </m:oMath>
                </a14:m>
                <a:r>
                  <a:rPr lang="en-US" dirty="0"/>
                  <a:t> be the set of resources that belong to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cost per hour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number of hours that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work in one day.</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762000"/>
                <a:ext cx="9782801" cy="5536406"/>
              </a:xfrm>
              <a:blipFill>
                <a:blip r:embed="rId2"/>
                <a:stretch>
                  <a:fillRect l="-1308" t="-198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52</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9" name="TextBox 8">
            <a:extLst>
              <a:ext uri="{FF2B5EF4-FFF2-40B4-BE49-F238E27FC236}">
                <a16:creationId xmlns:a16="http://schemas.microsoft.com/office/drawing/2014/main" id="{DD9CEF1B-8AD6-8948-AE9F-7A11160A5558}"/>
              </a:ext>
            </a:extLst>
          </p:cNvPr>
          <p:cNvSpPr txBox="1"/>
          <p:nvPr/>
        </p:nvSpPr>
        <p:spPr>
          <a:xfrm>
            <a:off x="1293812" y="3657600"/>
            <a:ext cx="692951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540125" algn="l"/>
              </a:tabLst>
            </a:pPr>
            <a:r>
              <a:rPr lang="en-US" b="0" dirty="0">
                <a:solidFill>
                  <a:srgbClr val="001080"/>
                </a:solidFill>
                <a:effectLst/>
                <a:latin typeface="Menlo" panose="020B0609030804020204" pitchFamily="49" charset="0"/>
              </a:rPr>
              <a:t>resources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35401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'Resources’</a:t>
            </a:r>
            <a:r>
              <a:rPr lang="en-US" b="0" dirty="0">
                <a:solidFill>
                  <a:srgbClr val="000000"/>
                </a:solidFill>
                <a:effectLst/>
                <a:latin typeface="Menlo" panose="020B0609030804020204" pitchFamily="49" charset="0"/>
              </a:rPr>
              <a:t>,</a:t>
            </a:r>
          </a:p>
          <a:p>
            <a:pPr>
              <a:tabLst>
                <a:tab pos="3540125"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0" name="Picture 9">
            <a:extLst>
              <a:ext uri="{FF2B5EF4-FFF2-40B4-BE49-F238E27FC236}">
                <a16:creationId xmlns:a16="http://schemas.microsoft.com/office/drawing/2014/main" id="{A9C1AB7C-CE80-8448-830F-9077ECED02AD}"/>
              </a:ext>
            </a:extLst>
          </p:cNvPr>
          <p:cNvPicPr>
            <a:picLocks noChangeAspect="1"/>
          </p:cNvPicPr>
          <p:nvPr/>
        </p:nvPicPr>
        <p:blipFill>
          <a:blip r:embed="rId4"/>
          <a:stretch>
            <a:fillRect/>
          </a:stretch>
        </p:blipFill>
        <p:spPr>
          <a:xfrm>
            <a:off x="7181427" y="4369976"/>
            <a:ext cx="4018386" cy="1940638"/>
          </a:xfrm>
          <a:prstGeom prst="rect">
            <a:avLst/>
          </a:prstGeom>
        </p:spPr>
      </p:pic>
    </p:spTree>
    <p:extLst>
      <p:ext uri="{BB962C8B-B14F-4D97-AF65-F5344CB8AC3E}">
        <p14:creationId xmlns:p14="http://schemas.microsoft.com/office/powerpoint/2010/main" val="36318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Set</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be the set of tasks that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perform.</a:t>
                </a:r>
              </a:p>
              <a:p>
                <a:pPr lvl="1"/>
                <a:r>
                  <a:rPr lang="en-US" dirty="0"/>
                  <a:t>Let</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𝒫</m:t>
                        </m:r>
                      </m:e>
                      <m:sub>
                        <m:r>
                          <a:rPr lang="en-US" i="1">
                            <a:latin typeface="Cambria Math" panose="02040503050406030204" pitchFamily="18" charset="0"/>
                          </a:rPr>
                          <m:t>𝑡</m:t>
                        </m:r>
                      </m:sub>
                    </m:sSub>
                  </m:oMath>
                </a14:m>
                <a:r>
                  <a:rPr lang="en-US" dirty="0"/>
                  <a:t> be the set of resources that task </a:t>
                </a:r>
                <a14:m>
                  <m:oMath xmlns:m="http://schemas.openxmlformats.org/officeDocument/2006/math">
                    <m:r>
                      <m:rPr>
                        <m:sty m:val="p"/>
                      </m:rPr>
                      <a:rPr lang="en-US" b="0" i="0" smtClean="0">
                        <a:latin typeface="Cambria Math" panose="02040503050406030204" pitchFamily="18" charset="0"/>
                      </a:rPr>
                      <m:t>t</m:t>
                    </m:r>
                    <m:r>
                      <a:rPr lang="en-US" i="1">
                        <a:latin typeface="Cambria Math" panose="02040503050406030204" pitchFamily="18" charset="0"/>
                      </a:rPr>
                      <m:t>∈</m:t>
                    </m:r>
                    <m:r>
                      <a:rPr lang="en-US" i="1">
                        <a:latin typeface="Cambria Math" panose="02040503050406030204" pitchFamily="18" charset="0"/>
                      </a:rPr>
                      <m:t>𝒯</m:t>
                    </m:r>
                  </m:oMath>
                </a14:m>
                <a:r>
                  <a:rPr lang="en-US" dirty="0"/>
                  <a:t>can be schedule on.</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308" t="-213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53</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0F1A00B5-805D-5043-9459-E31527EDC759}"/>
              </a:ext>
            </a:extLst>
          </p:cNvPr>
          <p:cNvSpPr txBox="1"/>
          <p:nvPr/>
        </p:nvSpPr>
        <p:spPr>
          <a:xfrm>
            <a:off x="1304581" y="2797373"/>
            <a:ext cx="8229599"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427413" algn="l"/>
              </a:tabLst>
            </a:pPr>
            <a:r>
              <a:rPr lang="en-US" b="0" dirty="0" err="1">
                <a:solidFill>
                  <a:srgbClr val="001080"/>
                </a:solidFill>
                <a:effectLst/>
                <a:latin typeface="Menlo" panose="020B0609030804020204" pitchFamily="49" charset="0"/>
              </a:rPr>
              <a:t>res_task</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p>
          <a:p>
            <a:pPr>
              <a:tabLst>
                <a:tab pos="3427413" algn="l"/>
              </a:tabLst>
            </a:pPr>
            <a:r>
              <a:rPr lang="en-US" dirty="0">
                <a:solidFill>
                  <a:srgbClr val="A31515"/>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 For Resources’</a:t>
            </a:r>
            <a:r>
              <a:rPr lang="en-US" b="0" dirty="0">
                <a:solidFill>
                  <a:srgbClr val="000000"/>
                </a:solidFill>
                <a:effectLst/>
                <a:latin typeface="Menlo" panose="020B0609030804020204" pitchFamily="49" charset="0"/>
              </a:rPr>
              <a:t>,</a:t>
            </a:r>
          </a:p>
          <a:p>
            <a:pPr>
              <a:tabLst>
                <a:tab pos="3427413"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8E3B66AE-206B-6041-9FB4-638C226B8DBB}"/>
              </a:ext>
            </a:extLst>
          </p:cNvPr>
          <p:cNvPicPr>
            <a:picLocks noChangeAspect="1"/>
          </p:cNvPicPr>
          <p:nvPr/>
        </p:nvPicPr>
        <p:blipFill>
          <a:blip r:embed="rId4"/>
          <a:stretch>
            <a:fillRect/>
          </a:stretch>
        </p:blipFill>
        <p:spPr>
          <a:xfrm>
            <a:off x="9726613" y="2789742"/>
            <a:ext cx="1473200" cy="3505200"/>
          </a:xfrm>
          <a:prstGeom prst="rect">
            <a:avLst/>
          </a:prstGeom>
        </p:spPr>
      </p:pic>
    </p:spTree>
    <p:extLst>
      <p:ext uri="{BB962C8B-B14F-4D97-AF65-F5344CB8AC3E}">
        <p14:creationId xmlns:p14="http://schemas.microsoft.com/office/powerpoint/2010/main" val="82100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spcAft>
                    <a:spcPts val="1200"/>
                  </a:spcAft>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308" t="-213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54</a:t>
            </a:fld>
            <a:endParaRPr lang="en-US"/>
          </a:p>
        </p:txBody>
      </p:sp>
      <p:pic>
        <p:nvPicPr>
          <p:cNvPr id="15" name="Picture 14">
            <a:extLst>
              <a:ext uri="{FF2B5EF4-FFF2-40B4-BE49-F238E27FC236}">
                <a16:creationId xmlns:a16="http://schemas.microsoft.com/office/drawing/2014/main" id="{5EFE83B5-1094-B843-BC11-A2F760FD0B36}"/>
              </a:ext>
            </a:extLst>
          </p:cNvPr>
          <p:cNvPicPr>
            <a:picLocks noChangeAspect="1"/>
          </p:cNvPicPr>
          <p:nvPr/>
        </p:nvPicPr>
        <p:blipFill>
          <a:blip r:embed="rId3"/>
          <a:srcRect/>
          <a:stretch/>
        </p:blipFill>
        <p:spPr>
          <a:xfrm>
            <a:off x="10437812" y="12562"/>
            <a:ext cx="1368829" cy="1130438"/>
          </a:xfrm>
          <a:prstGeom prst="rect">
            <a:avLst/>
          </a:prstGeom>
        </p:spPr>
      </p:pic>
      <p:sp>
        <p:nvSpPr>
          <p:cNvPr id="22" name="TextBox 21">
            <a:extLst>
              <a:ext uri="{FF2B5EF4-FFF2-40B4-BE49-F238E27FC236}">
                <a16:creationId xmlns:a16="http://schemas.microsoft.com/office/drawing/2014/main" id="{EA1681A9-22D7-5345-994F-C49EC07CD130}"/>
              </a:ext>
            </a:extLst>
          </p:cNvPr>
          <p:cNvSpPr txBox="1"/>
          <p:nvPr/>
        </p:nvSpPr>
        <p:spPr>
          <a:xfrm>
            <a:off x="811000" y="2590800"/>
            <a:ext cx="7107234" cy="280076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1258888" indent="-1249363">
              <a:tabLst>
                <a:tab pos="1362075" algn="l"/>
                <a:tab pos="2219325" algn="l"/>
                <a:tab pos="3076575" algn="l"/>
              </a:tabLst>
            </a:pP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 = (</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res_task</a:t>
            </a: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a:t>
            </a:r>
          </a:p>
        </p:txBody>
      </p:sp>
      <p:sp>
        <p:nvSpPr>
          <p:cNvPr id="27" name="Frame 26">
            <a:extLst>
              <a:ext uri="{FF2B5EF4-FFF2-40B4-BE49-F238E27FC236}">
                <a16:creationId xmlns:a16="http://schemas.microsoft.com/office/drawing/2014/main" id="{4CD537F5-DD50-E14E-9504-D7BB17979524}"/>
              </a:ext>
            </a:extLst>
          </p:cNvPr>
          <p:cNvSpPr/>
          <p:nvPr/>
        </p:nvSpPr>
        <p:spPr>
          <a:xfrm>
            <a:off x="2071686" y="2819400"/>
            <a:ext cx="4937126" cy="1066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4BE4B9F1-29C1-684F-8ECC-AAEECFA47CD3}"/>
              </a:ext>
            </a:extLst>
          </p:cNvPr>
          <p:cNvPicPr>
            <a:picLocks noChangeAspect="1"/>
          </p:cNvPicPr>
          <p:nvPr/>
        </p:nvPicPr>
        <p:blipFill>
          <a:blip r:embed="rId4"/>
          <a:stretch>
            <a:fillRect/>
          </a:stretch>
        </p:blipFill>
        <p:spPr>
          <a:xfrm>
            <a:off x="8115031" y="2609851"/>
            <a:ext cx="2628900" cy="3746500"/>
          </a:xfrm>
          <a:prstGeom prst="rect">
            <a:avLst/>
          </a:prstGeom>
        </p:spPr>
      </p:pic>
      <p:pic>
        <p:nvPicPr>
          <p:cNvPr id="29" name="Picture 28">
            <a:extLst>
              <a:ext uri="{FF2B5EF4-FFF2-40B4-BE49-F238E27FC236}">
                <a16:creationId xmlns:a16="http://schemas.microsoft.com/office/drawing/2014/main" id="{18916274-BEC0-AE43-B0E9-9BDC57E466DD}"/>
              </a:ext>
            </a:extLst>
          </p:cNvPr>
          <p:cNvPicPr>
            <a:picLocks noChangeAspect="1"/>
          </p:cNvPicPr>
          <p:nvPr/>
        </p:nvPicPr>
        <p:blipFill>
          <a:blip r:embed="rId5"/>
          <a:stretch>
            <a:fillRect/>
          </a:stretch>
        </p:blipFill>
        <p:spPr>
          <a:xfrm>
            <a:off x="8110728" y="2606040"/>
            <a:ext cx="3276600" cy="3746500"/>
          </a:xfrm>
          <a:prstGeom prst="rect">
            <a:avLst/>
          </a:prstGeom>
        </p:spPr>
      </p:pic>
      <p:sp>
        <p:nvSpPr>
          <p:cNvPr id="30" name="Frame 29">
            <a:extLst>
              <a:ext uri="{FF2B5EF4-FFF2-40B4-BE49-F238E27FC236}">
                <a16:creationId xmlns:a16="http://schemas.microsoft.com/office/drawing/2014/main" id="{D030010B-7E6D-1047-B6CB-2578DF8C57EB}"/>
              </a:ext>
            </a:extLst>
          </p:cNvPr>
          <p:cNvSpPr/>
          <p:nvPr/>
        </p:nvSpPr>
        <p:spPr>
          <a:xfrm>
            <a:off x="2071686" y="2819400"/>
            <a:ext cx="5165726" cy="1600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BCF152CE-A0B3-9C45-A67C-866962FD56E7}"/>
              </a:ext>
            </a:extLst>
          </p:cNvPr>
          <p:cNvPicPr>
            <a:picLocks noChangeAspect="1"/>
          </p:cNvPicPr>
          <p:nvPr/>
        </p:nvPicPr>
        <p:blipFill>
          <a:blip r:embed="rId6"/>
          <a:stretch>
            <a:fillRect/>
          </a:stretch>
        </p:blipFill>
        <p:spPr>
          <a:xfrm>
            <a:off x="8110728" y="2609851"/>
            <a:ext cx="3873500" cy="3784600"/>
          </a:xfrm>
          <a:prstGeom prst="rect">
            <a:avLst/>
          </a:prstGeom>
        </p:spPr>
      </p:pic>
      <p:sp>
        <p:nvSpPr>
          <p:cNvPr id="32" name="Frame 31">
            <a:extLst>
              <a:ext uri="{FF2B5EF4-FFF2-40B4-BE49-F238E27FC236}">
                <a16:creationId xmlns:a16="http://schemas.microsoft.com/office/drawing/2014/main" id="{779547B0-5D44-7B4E-933E-38914C09E3BB}"/>
              </a:ext>
            </a:extLst>
          </p:cNvPr>
          <p:cNvSpPr/>
          <p:nvPr/>
        </p:nvSpPr>
        <p:spPr>
          <a:xfrm>
            <a:off x="2071686" y="2819400"/>
            <a:ext cx="5846548"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73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30" grpId="0" animBg="1"/>
      <p:bldP spid="30" grpId="1" animBg="1"/>
      <p:bldP spid="32" grpId="0" animBg="1"/>
      <p:bldP spid="32"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838200"/>
                <a:ext cx="9782801" cy="5460206"/>
              </a:xfrm>
            </p:spPr>
            <p:txBody>
              <a:bodyPr>
                <a:normAutofit/>
              </a:bodyPr>
              <a:lstStyle/>
              <a:p>
                <a:r>
                  <a:rPr lang="en-US" dirty="0"/>
                  <a:t>Decision Variables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br>
                  <a:rPr lang="en-US" i="1" dirty="0">
                    <a:latin typeface="Cambria Math" panose="02040503050406030204" pitchFamily="18" charset="0"/>
                  </a:rPr>
                </a:b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ℤ</m:t>
                    </m:r>
                    <m:r>
                      <a:rPr lang="en-US">
                        <a:latin typeface="Cambria Math" panose="02040503050406030204" pitchFamily="18" charset="0"/>
                      </a:rPr>
                      <m:t>≥</m:t>
                    </m:r>
                    <m:r>
                      <a:rPr lang="en-US" i="1">
                        <a:latin typeface="Cambria Math" panose="02040503050406030204" pitchFamily="18" charset="0"/>
                      </a:rPr>
                      <m:t>0</m:t>
                    </m:r>
                  </m:oMath>
                </a14:m>
                <a:r>
                  <a:rPr lang="en-US" dirty="0"/>
                  <a:t> be the number of tasks assigned to resources in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838200"/>
                <a:ext cx="9782801" cy="5460206"/>
              </a:xfrm>
              <a:blipFill>
                <a:blip r:embed="rId2"/>
                <a:stretch>
                  <a:fillRect l="-1308" t="-20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55</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2" name="TextBox 11">
            <a:extLst>
              <a:ext uri="{FF2B5EF4-FFF2-40B4-BE49-F238E27FC236}">
                <a16:creationId xmlns:a16="http://schemas.microsoft.com/office/drawing/2014/main" id="{950D097C-2795-1C4A-B439-3BDFE3B87A01}"/>
              </a:ext>
            </a:extLst>
          </p:cNvPr>
          <p:cNvSpPr txBox="1"/>
          <p:nvPr/>
        </p:nvSpPr>
        <p:spPr>
          <a:xfrm>
            <a:off x="1598613" y="2082698"/>
            <a:ext cx="5714999"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a:t>
            </a: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BINARY</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1080"/>
                </a:solidFill>
                <a:effectLst/>
                <a:latin typeface="Menlo" panose="020B0609030804020204" pitchFamily="49" charset="0"/>
              </a:rPr>
              <a:t>, 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p>
          <a:p>
            <a:pPr>
              <a:tabLst>
                <a:tab pos="908050" algn="l"/>
                <a:tab pos="2281238" algn="l"/>
              </a:tabLst>
            </a:pP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3320965C-182E-8340-98AF-0D31C6F50FAA}"/>
              </a:ext>
            </a:extLst>
          </p:cNvPr>
          <p:cNvPicPr>
            <a:picLocks noChangeAspect="1"/>
          </p:cNvPicPr>
          <p:nvPr/>
        </p:nvPicPr>
        <p:blipFill>
          <a:blip r:embed="rId4"/>
          <a:srcRect/>
          <a:stretch/>
        </p:blipFill>
        <p:spPr>
          <a:xfrm>
            <a:off x="8142788" y="1780622"/>
            <a:ext cx="3233449" cy="2133546"/>
          </a:xfrm>
          <a:prstGeom prst="rect">
            <a:avLst/>
          </a:prstGeom>
        </p:spPr>
      </p:pic>
      <p:sp>
        <p:nvSpPr>
          <p:cNvPr id="15" name="TextBox 14">
            <a:extLst>
              <a:ext uri="{FF2B5EF4-FFF2-40B4-BE49-F238E27FC236}">
                <a16:creationId xmlns:a16="http://schemas.microsoft.com/office/drawing/2014/main" id="{30A49F8A-9671-B345-B89B-C0EDAD9BC83D}"/>
              </a:ext>
            </a:extLst>
          </p:cNvPr>
          <p:cNvSpPr txBox="1"/>
          <p:nvPr/>
        </p:nvSpPr>
        <p:spPr>
          <a:xfrm>
            <a:off x="1598612" y="4343400"/>
            <a:ext cx="6257423"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y</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INTEGER</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endParaRPr lang="en-US" b="0" dirty="0">
              <a:solidFill>
                <a:srgbClr val="000000"/>
              </a:solidFill>
              <a:effectLst/>
              <a:latin typeface="Menlo" panose="020B0609030804020204" pitchFamily="49" charset="0"/>
            </a:endParaRPr>
          </a:p>
          <a:p>
            <a:pPr>
              <a:tabLst>
                <a:tab pos="908050" algn="l"/>
                <a:tab pos="2281238" algn="l"/>
              </a:tabLst>
            </a:pPr>
            <a:r>
              <a:rPr lang="en-US" b="0" dirty="0">
                <a:solidFill>
                  <a:srgbClr val="000000"/>
                </a:solidFill>
                <a:effectLst/>
                <a:latin typeface="Menlo" panose="020B0609030804020204" pitchFamily="49" charset="0"/>
              </a:rPr>
              <a:t>)</a:t>
            </a:r>
          </a:p>
        </p:txBody>
      </p:sp>
      <p:pic>
        <p:nvPicPr>
          <p:cNvPr id="16" name="Picture 15">
            <a:extLst>
              <a:ext uri="{FF2B5EF4-FFF2-40B4-BE49-F238E27FC236}">
                <a16:creationId xmlns:a16="http://schemas.microsoft.com/office/drawing/2014/main" id="{7668B2FD-F98B-4D4E-B1A0-DCA423A0D4C0}"/>
              </a:ext>
            </a:extLst>
          </p:cNvPr>
          <p:cNvPicPr>
            <a:picLocks noChangeAspect="1"/>
          </p:cNvPicPr>
          <p:nvPr/>
        </p:nvPicPr>
        <p:blipFill>
          <a:blip r:embed="rId5"/>
          <a:stretch>
            <a:fillRect/>
          </a:stretch>
        </p:blipFill>
        <p:spPr>
          <a:xfrm>
            <a:off x="8160968" y="4350637"/>
            <a:ext cx="3302000" cy="1511300"/>
          </a:xfrm>
          <a:prstGeom prst="rect">
            <a:avLst/>
          </a:prstGeom>
        </p:spPr>
      </p:pic>
    </p:spTree>
    <p:extLst>
      <p:ext uri="{BB962C8B-B14F-4D97-AF65-F5344CB8AC3E}">
        <p14:creationId xmlns:p14="http://schemas.microsoft.com/office/powerpoint/2010/main" val="12825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r>
                  <a:rPr lang="en-US" sz="3100" dirty="0"/>
                  <a:t>Constraints</a:t>
                </a:r>
              </a:p>
              <a:p>
                <a:pPr lvl="1"/>
                <a:r>
                  <a:rPr lang="en-US" sz="2600" dirty="0"/>
                  <a:t>Assign Each Task to only One Resource</a:t>
                </a:r>
              </a:p>
              <a:p>
                <a:pPr lvl="2"/>
                <a:r>
                  <a:rPr lang="en-US" dirty="0"/>
                  <a:t>Each task can only be assigned to be performed one task in the model.</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80" t="-25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8F0F67EA-7C5C-6A4A-A7A7-D1D8B43B3221}"/>
              </a:ext>
            </a:extLst>
          </p:cNvPr>
          <p:cNvSpPr txBox="1"/>
          <p:nvPr/>
        </p:nvSpPr>
        <p:spPr>
          <a:xfrm>
            <a:off x="1370012" y="3886200"/>
            <a:ext cx="6094268" cy="3693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df</a:t>
            </a:r>
            <a:r>
              <a:rPr lang="en-US" b="0" dirty="0">
                <a:solidFill>
                  <a:srgbClr val="000000"/>
                </a:solidFill>
                <a:effectLst/>
                <a:latin typeface="Menlo" panose="020B0609030804020204" pitchFamily="49" charset="0"/>
              </a:rPr>
              <a:t> = </a:t>
            </a:r>
            <a:r>
              <a:rPr lang="en-US" b="0" dirty="0" err="1">
                <a:solidFill>
                  <a:srgbClr val="001080"/>
                </a:solidFill>
                <a:effectLst/>
                <a:latin typeface="Menlo" panose="020B0609030804020204" pitchFamily="49" charset="0"/>
              </a:rPr>
              <a:t>x</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groupby</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agg</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p>
        </p:txBody>
      </p:sp>
      <p:pic>
        <p:nvPicPr>
          <p:cNvPr id="11" name="Picture 10">
            <a:extLst>
              <a:ext uri="{FF2B5EF4-FFF2-40B4-BE49-F238E27FC236}">
                <a16:creationId xmlns:a16="http://schemas.microsoft.com/office/drawing/2014/main" id="{4761CA8B-C213-8044-B8E9-24516D78DF0A}"/>
              </a:ext>
            </a:extLst>
          </p:cNvPr>
          <p:cNvPicPr>
            <a:picLocks noChangeAspect="1"/>
          </p:cNvPicPr>
          <p:nvPr/>
        </p:nvPicPr>
        <p:blipFill>
          <a:blip r:embed="rId4"/>
          <a:stretch>
            <a:fillRect/>
          </a:stretch>
        </p:blipFill>
        <p:spPr>
          <a:xfrm>
            <a:off x="7579014" y="3886200"/>
            <a:ext cx="4140200" cy="2044700"/>
          </a:xfrm>
          <a:prstGeom prst="rect">
            <a:avLst/>
          </a:prstGeom>
        </p:spPr>
      </p:pic>
      <p:sp>
        <p:nvSpPr>
          <p:cNvPr id="13" name="TextBox 12">
            <a:extLst>
              <a:ext uri="{FF2B5EF4-FFF2-40B4-BE49-F238E27FC236}">
                <a16:creationId xmlns:a16="http://schemas.microsoft.com/office/drawing/2014/main" id="{61EF1E6C-F24E-D440-9827-B17AB8013EF7}"/>
              </a:ext>
            </a:extLst>
          </p:cNvPr>
          <p:cNvSpPr txBox="1"/>
          <p:nvPr/>
        </p:nvSpPr>
        <p:spPr>
          <a:xfrm>
            <a:off x="1370012" y="4497353"/>
            <a:ext cx="6094268" cy="147732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df</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items</a:t>
            </a:r>
            <a:r>
              <a:rPr lang="en-US" b="0" dirty="0">
                <a:solidFill>
                  <a:srgbClr val="000000"/>
                </a:solidFill>
                <a:effectLst/>
                <a:latin typeface="Menlo" panose="020B0609030804020204" pitchFamily="49" charset="0"/>
              </a:rPr>
              <a:t>():</a:t>
            </a:r>
          </a:p>
          <a:p>
            <a:pPr>
              <a:tabLst>
                <a:tab pos="454025" algn="l"/>
                <a:tab pos="20542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addConstr</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a:t>
            </a:r>
          </a:p>
          <a:p>
            <a:pPr>
              <a:tabLst>
                <a:tab pos="454025" algn="l"/>
                <a:tab pos="2054225"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namer</a:t>
            </a:r>
            <a:r>
              <a:rPr lang="en-US" b="0" dirty="0">
                <a:solidFill>
                  <a:srgbClr val="000000"/>
                </a:solidFill>
                <a:effectLst/>
                <a:latin typeface="Menlo" panose="020B0609030804020204" pitchFamily="49" charset="0"/>
              </a:rPr>
              <a:t>( </a:t>
            </a:r>
          </a:p>
          <a:p>
            <a:pPr>
              <a:tabLst>
                <a:tab pos="454025" algn="l"/>
                <a:tab pos="2054225" algn="l"/>
                <a:tab pos="2281238" algn="l"/>
              </a:tabLst>
            </a:pPr>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AllTasksMustBeScheduled</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54025" algn="l"/>
                <a:tab pos="2054225"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4529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lvl="1"/>
                <a:r>
                  <a:rPr lang="en-US" sz="2600" dirty="0"/>
                  <a:t>Ensure Each Resource Stays within their Allowed Hours</a:t>
                </a:r>
              </a:p>
              <a:p>
                <a:pPr lvl="2"/>
                <a:r>
                  <a:rPr lang="en-US" dirty="0"/>
                  <a:t>Each resource can only be assigned tasks whose total time must be no more than their maximum hours for a day.</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3"/>
                <a:stretch>
                  <a:fillRect t="-114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57</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4"/>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032629B-C26B-6F49-8C95-54B178131711}"/>
              </a:ext>
            </a:extLst>
          </p:cNvPr>
          <p:cNvSpPr txBox="1"/>
          <p:nvPr/>
        </p:nvSpPr>
        <p:spPr>
          <a:xfrm>
            <a:off x="583038" y="3311108"/>
            <a:ext cx="5771777" cy="329320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endParaRPr lang="en-US" sz="1600" dirty="0">
              <a:solidFill>
                <a:srgbClr val="000000"/>
              </a:solidFill>
              <a:latin typeface="Menlo" panose="020B0609030804020204" pitchFamily="49" charset="0"/>
            </a:endParaRP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x</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r>
              <a:rPr lang="en-US" sz="1600" dirty="0">
                <a:solidFill>
                  <a:srgbClr val="000000"/>
                </a:solidFill>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eta_x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"x"</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groupby</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eta_x</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agg</a:t>
            </a:r>
            <a:r>
              <a:rPr lang="en-US" sz="1600" b="0" dirty="0">
                <a:solidFill>
                  <a:srgbClr val="000000"/>
                </a:solidFill>
                <a:effectLst/>
                <a:latin typeface="Menlo" panose="020B0609030804020204" pitchFamily="49" charset="0"/>
              </a:rPr>
              <a:t>(</a:t>
            </a:r>
            <a:r>
              <a:rPr lang="en-US" sz="1600" b="0" dirty="0" err="1">
                <a:solidFill>
                  <a:srgbClr val="267F99"/>
                </a:solidFill>
                <a:effectLst/>
                <a:latin typeface="Menlo" panose="020B0609030804020204" pitchFamily="49" charset="0"/>
              </a:rPr>
              <a:t>grb</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quicksum</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HoursAvailable</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5885A9B8-50CA-0C48-B71B-5885CECB8DB2}"/>
              </a:ext>
            </a:extLst>
          </p:cNvPr>
          <p:cNvPicPr>
            <a:picLocks noChangeAspect="1"/>
          </p:cNvPicPr>
          <p:nvPr/>
        </p:nvPicPr>
        <p:blipFill>
          <a:blip r:embed="rId5"/>
          <a:stretch>
            <a:fillRect/>
          </a:stretch>
        </p:blipFill>
        <p:spPr>
          <a:xfrm>
            <a:off x="6745575" y="2895977"/>
            <a:ext cx="5083724" cy="2126525"/>
          </a:xfrm>
          <a:prstGeom prst="rect">
            <a:avLst/>
          </a:prstGeom>
        </p:spPr>
      </p:pic>
      <p:sp>
        <p:nvSpPr>
          <p:cNvPr id="14" name="Frame 13">
            <a:extLst>
              <a:ext uri="{FF2B5EF4-FFF2-40B4-BE49-F238E27FC236}">
                <a16:creationId xmlns:a16="http://schemas.microsoft.com/office/drawing/2014/main" id="{793B193A-70C5-904D-A085-D006E52CBD23}"/>
              </a:ext>
            </a:extLst>
          </p:cNvPr>
          <p:cNvSpPr/>
          <p:nvPr/>
        </p:nvSpPr>
        <p:spPr>
          <a:xfrm>
            <a:off x="1751012" y="3798906"/>
            <a:ext cx="4495800" cy="849294"/>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226B44E5-667E-C34D-BDCE-9E44C90E1D4D}"/>
              </a:ext>
            </a:extLst>
          </p:cNvPr>
          <p:cNvSpPr/>
          <p:nvPr/>
        </p:nvSpPr>
        <p:spPr>
          <a:xfrm>
            <a:off x="1751012" y="3810000"/>
            <a:ext cx="4495800" cy="1325998"/>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CA62CBC7-CE98-2D4F-8CED-EC3BFA5E5E0A}"/>
              </a:ext>
            </a:extLst>
          </p:cNvPr>
          <p:cNvPicPr>
            <a:picLocks noChangeAspect="1"/>
          </p:cNvPicPr>
          <p:nvPr/>
        </p:nvPicPr>
        <p:blipFill>
          <a:blip r:embed="rId6"/>
          <a:srcRect/>
          <a:stretch/>
        </p:blipFill>
        <p:spPr>
          <a:xfrm>
            <a:off x="6842824" y="2921952"/>
            <a:ext cx="4671753" cy="2945448"/>
          </a:xfrm>
          <a:prstGeom prst="rect">
            <a:avLst/>
          </a:prstGeom>
        </p:spPr>
      </p:pic>
      <p:sp>
        <p:nvSpPr>
          <p:cNvPr id="18" name="Frame 17">
            <a:extLst>
              <a:ext uri="{FF2B5EF4-FFF2-40B4-BE49-F238E27FC236}">
                <a16:creationId xmlns:a16="http://schemas.microsoft.com/office/drawing/2014/main" id="{8AAA438C-0581-DC4E-B0BB-9982469E8CE3}"/>
              </a:ext>
            </a:extLst>
          </p:cNvPr>
          <p:cNvSpPr/>
          <p:nvPr/>
        </p:nvSpPr>
        <p:spPr>
          <a:xfrm>
            <a:off x="1757227" y="3810000"/>
            <a:ext cx="4495800"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a16="http://schemas.microsoft.com/office/drawing/2014/main" id="{6E5B0141-B630-4A46-8B94-1AA5A183786A}"/>
              </a:ext>
            </a:extLst>
          </p:cNvPr>
          <p:cNvPicPr>
            <a:picLocks noChangeAspect="1"/>
          </p:cNvPicPr>
          <p:nvPr/>
        </p:nvPicPr>
        <p:blipFill>
          <a:blip r:embed="rId7"/>
          <a:srcRect/>
          <a:stretch/>
        </p:blipFill>
        <p:spPr>
          <a:xfrm>
            <a:off x="6471789" y="2902327"/>
            <a:ext cx="4457700" cy="2336800"/>
          </a:xfrm>
          <a:prstGeom prst="rect">
            <a:avLst/>
          </a:prstGeom>
        </p:spPr>
      </p:pic>
      <p:sp>
        <p:nvSpPr>
          <p:cNvPr id="12" name="TextBox 11">
            <a:extLst>
              <a:ext uri="{FF2B5EF4-FFF2-40B4-BE49-F238E27FC236}">
                <a16:creationId xmlns:a16="http://schemas.microsoft.com/office/drawing/2014/main" id="{56F2B173-25C4-0646-9962-1EEC26880F7D}"/>
              </a:ext>
            </a:extLst>
          </p:cNvPr>
          <p:cNvSpPr txBox="1"/>
          <p:nvPr/>
        </p:nvSpPr>
        <p:spPr>
          <a:xfrm>
            <a:off x="6551611" y="5231249"/>
            <a:ext cx="5083723" cy="116955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sz="1400" b="0" dirty="0">
                <a:solidFill>
                  <a:srgbClr val="AF00DB"/>
                </a:solidFill>
                <a:effectLst/>
                <a:latin typeface="Menlo" panose="020B0609030804020204" pitchFamily="49" charset="0"/>
              </a:rPr>
              <a:t>for</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it</a:t>
            </a:r>
            <a:r>
              <a:rPr lang="en-US" sz="1400" b="0" dirty="0">
                <a:solidFill>
                  <a:srgbClr val="000000"/>
                </a:solidFill>
                <a:effectLst/>
                <a:latin typeface="Menlo" panose="020B0609030804020204" pitchFamily="49" charset="0"/>
              </a:rPr>
              <a:t> </a:t>
            </a:r>
            <a:r>
              <a:rPr lang="en-US" sz="1400" b="0" dirty="0">
                <a:solidFill>
                  <a:srgbClr val="AF00DB"/>
                </a:solidFill>
                <a:effectLst/>
                <a:latin typeface="Menlo" panose="020B0609030804020204" pitchFamily="49" charset="0"/>
              </a:rPr>
              <a:t>in</a:t>
            </a: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df</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itertuples</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m</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addConstr</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.eta_x</a:t>
            </a:r>
            <a:r>
              <a:rPr lang="en-US" sz="1400" b="0" dirty="0">
                <a:solidFill>
                  <a:srgbClr val="000000"/>
                </a:solidFill>
                <a:effectLst/>
                <a:latin typeface="Menlo" panose="020B0609030804020204" pitchFamily="49" charset="0"/>
              </a:rPr>
              <a:t> &lt;=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.HoursAvailable</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a:solidFill>
                  <a:srgbClr val="001080"/>
                </a:solidFill>
                <a:effectLst/>
                <a:latin typeface="Menlo" panose="020B0609030804020204" pitchFamily="49" charset="0"/>
              </a:rPr>
              <a:t>name</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namer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ResourceCantExceedHours</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.Index</a:t>
            </a:r>
            <a:r>
              <a:rPr lang="en-US" sz="1400" b="0" dirty="0">
                <a:solidFill>
                  <a:srgbClr val="000000"/>
                </a:solidFill>
                <a:effectLst/>
                <a:latin typeface="Menlo" panose="020B0609030804020204" pitchFamily="49" charset="0"/>
              </a:rPr>
              <a:t>))</a:t>
            </a:r>
          </a:p>
        </p:txBody>
      </p:sp>
      <p:pic>
        <p:nvPicPr>
          <p:cNvPr id="15" name="Picture 14">
            <a:extLst>
              <a:ext uri="{FF2B5EF4-FFF2-40B4-BE49-F238E27FC236}">
                <a16:creationId xmlns:a16="http://schemas.microsoft.com/office/drawing/2014/main" id="{01BC1C67-87B0-084B-B94D-C07C8C9F17B3}"/>
              </a:ext>
            </a:extLst>
          </p:cNvPr>
          <p:cNvPicPr>
            <a:picLocks noChangeAspect="1"/>
          </p:cNvPicPr>
          <p:nvPr/>
        </p:nvPicPr>
        <p:blipFill>
          <a:blip r:embed="rId8"/>
          <a:srcRect/>
          <a:stretch/>
        </p:blipFill>
        <p:spPr>
          <a:xfrm>
            <a:off x="6856233" y="2895977"/>
            <a:ext cx="3227781" cy="3293209"/>
          </a:xfrm>
          <a:prstGeom prst="rect">
            <a:avLst/>
          </a:prstGeom>
        </p:spPr>
      </p:pic>
    </p:spTree>
    <p:extLst>
      <p:ext uri="{BB962C8B-B14F-4D97-AF65-F5344CB8AC3E}">
        <p14:creationId xmlns:p14="http://schemas.microsoft.com/office/powerpoint/2010/main" val="115204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16" grpId="0" animBg="1"/>
      <p:bldP spid="16" grpId="1" animBg="1"/>
      <p:bldP spid="18" grpId="0" animBg="1"/>
      <p:bldP spid="18" grpId="1"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1981200"/>
              </a:xfrm>
            </p:spPr>
            <p:txBody>
              <a:bodyPr>
                <a:normAutofit/>
              </a:bodyPr>
              <a:lstStyle/>
              <a:p>
                <a:pPr lvl="1"/>
                <a:r>
                  <a:rPr lang="en-US" dirty="0"/>
                  <a:t>Count Tasks Assigned to Resource Group</a:t>
                </a:r>
              </a:p>
              <a:p>
                <a:pPr lvl="2"/>
                <a:r>
                  <a:rPr lang="en-US" dirty="0"/>
                  <a:t>Determine the number of tasks assigned to resources in each resource group</a:t>
                </a:r>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𝑟</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𝒮</m:t>
                              </m:r>
                            </m:e>
                            <m:sub>
                              <m:r>
                                <a:rPr lang="en-US" sz="2800" i="1">
                                  <a:latin typeface="Cambria Math" panose="02040503050406030204" pitchFamily="18" charset="0"/>
                                </a:rPr>
                                <m:t>𝑔</m:t>
                              </m:r>
                            </m:sub>
                          </m:sSub>
                        </m:sub>
                        <m:sup>
                          <m:r>
                            <a:rPr lang="en-US" sz="2800" i="1">
                              <a:latin typeface="Cambria Math" panose="02040503050406030204" pitchFamily="18" charset="0"/>
                            </a:rPr>
                            <m:t>​</m:t>
                          </m:r>
                        </m:sup>
                        <m:e>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𝒬</m:t>
                                  </m:r>
                                </m:e>
                                <m:sub>
                                  <m:r>
                                    <a:rPr lang="en-US" sz="2800" i="1">
                                      <a:latin typeface="Cambria Math" panose="02040503050406030204" pitchFamily="18" charset="0"/>
                                    </a:rPr>
                                    <m:t>𝑟</m:t>
                                  </m:r>
                                </m:sub>
                              </m:sSub>
                            </m:sub>
                            <m:sup>
                              <m:r>
                                <a:rPr lang="en-US" sz="2800" i="1">
                                  <a:latin typeface="Cambria Math" panose="02040503050406030204" pitchFamily="18" charset="0"/>
                                </a:rPr>
                                <m:t>​</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𝑟𝑡</m:t>
                                  </m:r>
                                </m:sub>
                              </m:sSub>
                            </m:e>
                          </m:nary>
                        </m:e>
                      </m:nary>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𝑔</m:t>
                          </m:r>
                        </m:sub>
                      </m:sSub>
                      <m:r>
                        <a:rPr lang="en-US" sz="2800" i="1">
                          <a:latin typeface="Cambria Math" panose="02040503050406030204" pitchFamily="18" charset="0"/>
                        </a:rPr>
                        <m:t>  </m:t>
                      </m:r>
                      <m:r>
                        <a:rPr lang="en-US" sz="2800">
                          <a:latin typeface="Cambria Math" panose="02040503050406030204" pitchFamily="18" charset="0"/>
                        </a:rPr>
                        <m:t>∀</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𝒢</m:t>
                      </m:r>
                    </m:oMath>
                  </m:oMathPara>
                </a14:m>
                <a:endParaRPr lang="en-US" sz="2800"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1981200"/>
              </a:xfrm>
              <a:blipFill>
                <a:blip r:embed="rId2"/>
                <a:stretch>
                  <a:fillRect t="-30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58</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5A3D7D0E-32F2-8541-B658-3D9010A6DF65}"/>
              </a:ext>
            </a:extLst>
          </p:cNvPr>
          <p:cNvSpPr txBox="1"/>
          <p:nvPr/>
        </p:nvSpPr>
        <p:spPr>
          <a:xfrm>
            <a:off x="1217612" y="3429000"/>
            <a:ext cx="5410200" cy="2462213"/>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df</a:t>
            </a:r>
            <a:r>
              <a:rPr lang="en-US" sz="1400" b="0" dirty="0">
                <a:solidFill>
                  <a:srgbClr val="000000"/>
                </a:solidFill>
                <a:effectLst/>
                <a:latin typeface="Menlo" panose="020B0609030804020204" pitchFamily="49" charset="0"/>
              </a:rPr>
              <a:t> =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concat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267F99"/>
                </a:solidFill>
                <a:effectLst/>
                <a:latin typeface="Menlo" panose="020B0609030804020204" pitchFamily="49" charset="0"/>
              </a:rPr>
              <a:t>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merge</a:t>
            </a:r>
            <a:r>
              <a:rPr lang="en-US" sz="1400" b="0" dirty="0">
                <a:solidFill>
                  <a:srgbClr val="000000"/>
                </a:solidFill>
                <a:effectLst/>
                <a:latin typeface="Menlo" panose="020B0609030804020204" pitchFamily="49" charset="0"/>
              </a:rPr>
              <a:t>(</a:t>
            </a:r>
            <a:r>
              <a:rPr lang="en-US" sz="1400" b="0" dirty="0">
                <a:solidFill>
                  <a:srgbClr val="001080"/>
                </a:solidFill>
                <a:effectLst/>
                <a:latin typeface="Menlo" panose="020B0609030804020204" pitchFamily="49" charset="0"/>
              </a:rPr>
              <a:t>x</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resources</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how</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"left"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left_on</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"Resource"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right_index</a:t>
            </a:r>
            <a:r>
              <a:rPr lang="en-US" sz="1400" b="0" dirty="0">
                <a:solidFill>
                  <a:srgbClr val="000000"/>
                </a:solidFill>
                <a:effectLst/>
                <a:latin typeface="Menlo" panose="020B0609030804020204" pitchFamily="49" charset="0"/>
              </a:rPr>
              <a:t>=</a:t>
            </a:r>
            <a:r>
              <a:rPr lang="en-US" sz="1400" b="0" dirty="0">
                <a:solidFill>
                  <a:srgbClr val="0000FF"/>
                </a:solidFill>
                <a:effectLst/>
                <a:latin typeface="Menlo" panose="020B0609030804020204" pitchFamily="49" charset="0"/>
              </a:rPr>
              <a:t>True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795E26"/>
                </a:solidFill>
                <a:effectLst/>
                <a:latin typeface="Menlo" panose="020B0609030804020204" pitchFamily="49" charset="0"/>
              </a:rPr>
              <a:t>groupby</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"x"</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agg</a:t>
            </a:r>
            <a:r>
              <a:rPr lang="en-US" sz="1400" b="0" dirty="0">
                <a:solidFill>
                  <a:srgbClr val="000000"/>
                </a:solidFill>
                <a:effectLst/>
                <a:latin typeface="Menlo" panose="020B0609030804020204" pitchFamily="49" charset="0"/>
              </a:rPr>
              <a:t>(</a:t>
            </a:r>
            <a:r>
              <a:rPr lang="en-US" sz="1400" b="0" dirty="0" err="1">
                <a:solidFill>
                  <a:srgbClr val="001080"/>
                </a:solidFill>
                <a:effectLst/>
                <a:latin typeface="Menlo" panose="020B0609030804020204" pitchFamily="49" charset="0"/>
              </a:rPr>
              <a:t>sum_x</a:t>
            </a:r>
            <a:r>
              <a:rPr lang="en-US" sz="1400" b="0" dirty="0">
                <a:solidFill>
                  <a:srgbClr val="000000"/>
                </a:solidFill>
                <a:effectLst/>
                <a:latin typeface="Menlo" panose="020B0609030804020204" pitchFamily="49" charset="0"/>
              </a:rPr>
              <a:t>=</a:t>
            </a:r>
            <a:r>
              <a:rPr lang="en-US" sz="1400" b="0" dirty="0" err="1">
                <a:solidFill>
                  <a:srgbClr val="267F99"/>
                </a:solidFill>
                <a:effectLst/>
                <a:latin typeface="Menlo" panose="020B0609030804020204" pitchFamily="49" charset="0"/>
              </a:rPr>
              <a:t>grb</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quicksum</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y</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axis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1</a:t>
            </a:r>
            <a:r>
              <a:rPr lang="en-US" sz="1400" b="0" dirty="0">
                <a:solidFill>
                  <a:srgbClr val="000000"/>
                </a:solidFill>
                <a:effectLst/>
                <a:latin typeface="Menlo" panose="020B0609030804020204" pitchFamily="49" charset="0"/>
              </a:rPr>
              <a:t>)</a:t>
            </a:r>
          </a:p>
        </p:txBody>
      </p:sp>
      <p:sp>
        <p:nvSpPr>
          <p:cNvPr id="11" name="Frame 10">
            <a:extLst>
              <a:ext uri="{FF2B5EF4-FFF2-40B4-BE49-F238E27FC236}">
                <a16:creationId xmlns:a16="http://schemas.microsoft.com/office/drawing/2014/main" id="{9E80F9C3-B653-F74F-BAD0-47C82D2A0B33}"/>
              </a:ext>
            </a:extLst>
          </p:cNvPr>
          <p:cNvSpPr/>
          <p:nvPr/>
        </p:nvSpPr>
        <p:spPr>
          <a:xfrm>
            <a:off x="2208212" y="3810000"/>
            <a:ext cx="4276624" cy="1219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91184FB1-79A2-9A4E-99EF-2B62E95CFFC2}"/>
              </a:ext>
            </a:extLst>
          </p:cNvPr>
          <p:cNvPicPr>
            <a:picLocks noChangeAspect="1"/>
          </p:cNvPicPr>
          <p:nvPr/>
        </p:nvPicPr>
        <p:blipFill>
          <a:blip r:embed="rId4"/>
          <a:stretch>
            <a:fillRect/>
          </a:stretch>
        </p:blipFill>
        <p:spPr>
          <a:xfrm>
            <a:off x="6713691" y="3429000"/>
            <a:ext cx="4572000" cy="2082800"/>
          </a:xfrm>
          <a:prstGeom prst="rect">
            <a:avLst/>
          </a:prstGeom>
        </p:spPr>
      </p:pic>
      <p:sp>
        <p:nvSpPr>
          <p:cNvPr id="13" name="Frame 12">
            <a:extLst>
              <a:ext uri="{FF2B5EF4-FFF2-40B4-BE49-F238E27FC236}">
                <a16:creationId xmlns:a16="http://schemas.microsoft.com/office/drawing/2014/main" id="{3F1C6108-73CC-644D-A787-0957A0070DF8}"/>
              </a:ext>
            </a:extLst>
          </p:cNvPr>
          <p:cNvSpPr/>
          <p:nvPr/>
        </p:nvSpPr>
        <p:spPr>
          <a:xfrm>
            <a:off x="2208212" y="3810000"/>
            <a:ext cx="4276624" cy="1701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142F598-D806-704A-B0C7-DE42F2EB1B66}"/>
              </a:ext>
            </a:extLst>
          </p:cNvPr>
          <p:cNvPicPr>
            <a:picLocks noChangeAspect="1"/>
          </p:cNvPicPr>
          <p:nvPr/>
        </p:nvPicPr>
        <p:blipFill>
          <a:blip r:embed="rId5"/>
          <a:stretch>
            <a:fillRect/>
          </a:stretch>
        </p:blipFill>
        <p:spPr>
          <a:xfrm>
            <a:off x="6765645" y="3429000"/>
            <a:ext cx="4927600" cy="1511300"/>
          </a:xfrm>
          <a:prstGeom prst="rect">
            <a:avLst/>
          </a:prstGeom>
        </p:spPr>
      </p:pic>
      <p:pic>
        <p:nvPicPr>
          <p:cNvPr id="15" name="Picture 14">
            <a:extLst>
              <a:ext uri="{FF2B5EF4-FFF2-40B4-BE49-F238E27FC236}">
                <a16:creationId xmlns:a16="http://schemas.microsoft.com/office/drawing/2014/main" id="{BBB3E480-AA82-604A-B073-A665BB2E15D8}"/>
              </a:ext>
            </a:extLst>
          </p:cNvPr>
          <p:cNvPicPr>
            <a:picLocks noChangeAspect="1"/>
          </p:cNvPicPr>
          <p:nvPr/>
        </p:nvPicPr>
        <p:blipFill>
          <a:blip r:embed="rId6"/>
          <a:stretch>
            <a:fillRect/>
          </a:stretch>
        </p:blipFill>
        <p:spPr>
          <a:xfrm>
            <a:off x="6713690" y="3429000"/>
            <a:ext cx="5091363" cy="1138858"/>
          </a:xfrm>
          <a:prstGeom prst="rect">
            <a:avLst/>
          </a:prstGeom>
        </p:spPr>
      </p:pic>
      <p:sp>
        <p:nvSpPr>
          <p:cNvPr id="17" name="TextBox 16">
            <a:extLst>
              <a:ext uri="{FF2B5EF4-FFF2-40B4-BE49-F238E27FC236}">
                <a16:creationId xmlns:a16="http://schemas.microsoft.com/office/drawing/2014/main" id="{AE4D620B-2AF7-3F47-A3DF-B59E340CDAC4}"/>
              </a:ext>
            </a:extLst>
          </p:cNvPr>
          <p:cNvSpPr txBox="1"/>
          <p:nvPr/>
        </p:nvSpPr>
        <p:spPr>
          <a:xfrm>
            <a:off x="6739524" y="4743718"/>
            <a:ext cx="5099743" cy="132343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39725"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.sum_x</a:t>
            </a:r>
            <a:r>
              <a:rPr lang="en-US" sz="1600" b="0" dirty="0">
                <a:solidFill>
                  <a:srgbClr val="000000"/>
                </a:solidFill>
                <a:effectLst/>
                <a:latin typeface="Menlo" panose="020B0609030804020204" pitchFamily="49" charset="0"/>
              </a:rPr>
              <a:t> ==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A31515"/>
                </a:solidFill>
                <a:effectLst/>
                <a:latin typeface="Menlo" panose="020B0609030804020204" pitchFamily="49" charset="0"/>
              </a:rPr>
              <a:t>			"</a:t>
            </a:r>
            <a:r>
              <a:rPr lang="en-US" sz="1600" b="0" dirty="0" err="1">
                <a:solidFill>
                  <a:srgbClr val="A31515"/>
                </a:solidFill>
                <a:effectLst/>
                <a:latin typeface="Menlo" panose="020B0609030804020204" pitchFamily="49" charset="0"/>
              </a:rPr>
              <a:t>CountTasksForGroup</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51752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3" grpId="0" animBg="1"/>
      <p:bldP spid="13" grpId="1"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9906001" cy="2895600"/>
              </a:xfrm>
            </p:spPr>
            <p:txBody>
              <a:bodyPr>
                <a:normAutofit/>
              </a:bodyPr>
              <a:lstStyle/>
              <a:p>
                <a:pPr lvl="1"/>
                <a:r>
                  <a:rPr lang="en-US" sz="2600" dirty="0"/>
                  <a:t>Ensure Resource Group Meets Minimum Task Processing</a:t>
                </a:r>
              </a:p>
              <a:p>
                <a:pPr lvl="2">
                  <a:spcAft>
                    <a:spcPts val="1200"/>
                  </a:spcAft>
                </a:pPr>
                <a:r>
                  <a:rPr lang="en-US" dirty="0"/>
                  <a:t>Ensure each resource group is scheduled for at least its minimum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r>
                  <a:rPr lang="en-US" dirty="0"/>
                  <a:t>Ensure Resource Group Meets Maximum Task Processing</a:t>
                </a:r>
              </a:p>
              <a:p>
                <a:pPr lvl="2">
                  <a:spcAft>
                    <a:spcPts val="1200"/>
                  </a:spcAft>
                </a:pPr>
                <a:r>
                  <a:rPr lang="en-US" dirty="0"/>
                  <a:t>Ensure each resource group is only scheduled up to its maximum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293812" y="838200"/>
                <a:ext cx="9906001" cy="2895600"/>
              </a:xfrm>
              <a:blipFill>
                <a:blip r:embed="rId2"/>
                <a:stretch>
                  <a:fillRect t="-2105" b="-42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59</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CCE347F4-8469-2D4B-A8F6-3C151B33AAB5}"/>
              </a:ext>
            </a:extLst>
          </p:cNvPr>
          <p:cNvSpPr txBox="1"/>
          <p:nvPr/>
        </p:nvSpPr>
        <p:spPr>
          <a:xfrm>
            <a:off x="859269" y="3814346"/>
            <a:ext cx="5564188" cy="33855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y</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resource_groups</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sp>
        <p:nvSpPr>
          <p:cNvPr id="12" name="TextBox 11">
            <a:extLst>
              <a:ext uri="{FF2B5EF4-FFF2-40B4-BE49-F238E27FC236}">
                <a16:creationId xmlns:a16="http://schemas.microsoft.com/office/drawing/2014/main" id="{8DF187D7-462A-B94A-979C-9FC30B0A0237}"/>
              </a:ext>
            </a:extLst>
          </p:cNvPr>
          <p:cNvSpPr txBox="1"/>
          <p:nvPr/>
        </p:nvSpPr>
        <p:spPr>
          <a:xfrm>
            <a:off x="836612" y="4327414"/>
            <a:ext cx="6094268" cy="181588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 pos="1878013" algn="l"/>
                <a:tab pos="3189288"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&gt;=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.MinTasks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GroupMeetsMinTasks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1080"/>
                </a:solidFill>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&lt;=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.MaxTasks</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GroupMeetsMaxTasks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BC7177FB-5869-084D-A1E5-013849A56931}"/>
              </a:ext>
            </a:extLst>
          </p:cNvPr>
          <p:cNvPicPr>
            <a:picLocks noChangeAspect="1"/>
          </p:cNvPicPr>
          <p:nvPr/>
        </p:nvPicPr>
        <p:blipFill>
          <a:blip r:embed="rId4"/>
          <a:stretch>
            <a:fillRect/>
          </a:stretch>
        </p:blipFill>
        <p:spPr>
          <a:xfrm>
            <a:off x="7008812" y="3814346"/>
            <a:ext cx="4956294" cy="1367254"/>
          </a:xfrm>
          <a:prstGeom prst="rect">
            <a:avLst/>
          </a:prstGeom>
        </p:spPr>
      </p:pic>
    </p:spTree>
    <p:extLst>
      <p:ext uri="{BB962C8B-B14F-4D97-AF65-F5344CB8AC3E}">
        <p14:creationId xmlns:p14="http://schemas.microsoft.com/office/powerpoint/2010/main" val="38599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5BE4-17A0-075E-0236-88681206155E}"/>
              </a:ext>
            </a:extLst>
          </p:cNvPr>
          <p:cNvSpPr>
            <a:spLocks noGrp="1"/>
          </p:cNvSpPr>
          <p:nvPr>
            <p:ph type="title"/>
          </p:nvPr>
        </p:nvSpPr>
        <p:spPr>
          <a:xfrm>
            <a:off x="1593436" y="76200"/>
            <a:ext cx="9782801" cy="558418"/>
          </a:xfrm>
        </p:spPr>
        <p:txBody>
          <a:bodyPr anchor="b">
            <a:normAutofit/>
          </a:bodyPr>
          <a:lstStyle/>
          <a:p>
            <a:r>
              <a:rPr lang="en-US" sz="3300"/>
              <a:t>Example Project</a:t>
            </a:r>
          </a:p>
        </p:txBody>
      </p:sp>
      <p:sp>
        <p:nvSpPr>
          <p:cNvPr id="5" name="Date Placeholder 4">
            <a:extLst>
              <a:ext uri="{FF2B5EF4-FFF2-40B4-BE49-F238E27FC236}">
                <a16:creationId xmlns:a16="http://schemas.microsoft.com/office/drawing/2014/main" id="{03291692-4A07-FD71-5546-E1BB496DDA4E}"/>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2023-04-16</a:t>
            </a:r>
          </a:p>
        </p:txBody>
      </p:sp>
      <p:sp>
        <p:nvSpPr>
          <p:cNvPr id="6" name="Footer Placeholder 5">
            <a:extLst>
              <a:ext uri="{FF2B5EF4-FFF2-40B4-BE49-F238E27FC236}">
                <a16:creationId xmlns:a16="http://schemas.microsoft.com/office/drawing/2014/main" id="{43C7228A-9E45-FC33-AC0C-60913278DC94}"/>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2023 (V1.0)</a:t>
            </a:r>
          </a:p>
        </p:txBody>
      </p:sp>
      <p:sp>
        <p:nvSpPr>
          <p:cNvPr id="7" name="Slide Number Placeholder 6">
            <a:extLst>
              <a:ext uri="{FF2B5EF4-FFF2-40B4-BE49-F238E27FC236}">
                <a16:creationId xmlns:a16="http://schemas.microsoft.com/office/drawing/2014/main" id="{BA0D951D-925A-8299-6871-6633C3339B55}"/>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6</a:t>
            </a:fld>
            <a:endParaRPr lang="en-US"/>
          </a:p>
        </p:txBody>
      </p:sp>
      <p:grpSp>
        <p:nvGrpSpPr>
          <p:cNvPr id="17" name="Group 16">
            <a:extLst>
              <a:ext uri="{FF2B5EF4-FFF2-40B4-BE49-F238E27FC236}">
                <a16:creationId xmlns:a16="http://schemas.microsoft.com/office/drawing/2014/main" id="{A16592DF-1452-9F30-A232-996D207A599D}"/>
              </a:ext>
            </a:extLst>
          </p:cNvPr>
          <p:cNvGrpSpPr/>
          <p:nvPr/>
        </p:nvGrpSpPr>
        <p:grpSpPr>
          <a:xfrm>
            <a:off x="1593436" y="1041660"/>
            <a:ext cx="9782801" cy="1501743"/>
            <a:chOff x="1593436" y="1041660"/>
            <a:chExt cx="9782801" cy="1501743"/>
          </a:xfrm>
        </p:grpSpPr>
        <p:sp>
          <p:nvSpPr>
            <p:cNvPr id="4" name="Rounded Rectangle 3">
              <a:extLst>
                <a:ext uri="{FF2B5EF4-FFF2-40B4-BE49-F238E27FC236}">
                  <a16:creationId xmlns:a16="http://schemas.microsoft.com/office/drawing/2014/main" id="{A721FA7E-C932-9EC1-E442-746E565AC338}"/>
                </a:ext>
              </a:extLst>
            </p:cNvPr>
            <p:cNvSpPr/>
            <p:nvPr/>
          </p:nvSpPr>
          <p:spPr>
            <a:xfrm>
              <a:off x="1593436" y="1041660"/>
              <a:ext cx="9782801" cy="1501743"/>
            </a:xfrm>
            <a:prstGeom prst="roundRect">
              <a:avLst>
                <a:gd name="adj" fmla="val 10000"/>
              </a:avLst>
            </a:prstGeom>
          </p:spPr>
          <p:style>
            <a:lnRef idx="0">
              <a:schemeClr val="accent4">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8" name="Rectangle 7" descr="Office worker female with solid fill">
              <a:extLst>
                <a:ext uri="{FF2B5EF4-FFF2-40B4-BE49-F238E27FC236}">
                  <a16:creationId xmlns:a16="http://schemas.microsoft.com/office/drawing/2014/main" id="{C053EA3C-1B8D-BE8D-10C5-2967A21D2D50}"/>
                </a:ext>
              </a:extLst>
            </p:cNvPr>
            <p:cNvSpPr/>
            <p:nvPr/>
          </p:nvSpPr>
          <p:spPr>
            <a:xfrm>
              <a:off x="2047713" y="1379553"/>
              <a:ext cx="825959" cy="825959"/>
            </a:xfrm>
            <a:prstGeom prst="rect">
              <a:avLst/>
            </a:prstGeom>
            <a:blipFill>
              <a:blip r:embed="rId2">
                <a:extLs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BB5BCFE3-39E2-2C0F-177D-314AEC4D3B31}"/>
                </a:ext>
              </a:extLst>
            </p:cNvPr>
            <p:cNvSpPr/>
            <p:nvPr/>
          </p:nvSpPr>
          <p:spPr>
            <a:xfrm>
              <a:off x="3327950" y="1041660"/>
              <a:ext cx="8048286" cy="1501743"/>
            </a:xfrm>
            <a:custGeom>
              <a:avLst/>
              <a:gdLst>
                <a:gd name="connsiteX0" fmla="*/ 0 w 8048286"/>
                <a:gd name="connsiteY0" fmla="*/ 0 h 1501743"/>
                <a:gd name="connsiteX1" fmla="*/ 8048286 w 8048286"/>
                <a:gd name="connsiteY1" fmla="*/ 0 h 1501743"/>
                <a:gd name="connsiteX2" fmla="*/ 8048286 w 8048286"/>
                <a:gd name="connsiteY2" fmla="*/ 1501743 h 1501743"/>
                <a:gd name="connsiteX3" fmla="*/ 0 w 8048286"/>
                <a:gd name="connsiteY3" fmla="*/ 1501743 h 1501743"/>
                <a:gd name="connsiteX4" fmla="*/ 0 w 8048286"/>
                <a:gd name="connsiteY4" fmla="*/ 0 h 150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286" h="1501743">
                  <a:moveTo>
                    <a:pt x="0" y="0"/>
                  </a:moveTo>
                  <a:lnTo>
                    <a:pt x="8048286" y="0"/>
                  </a:lnTo>
                  <a:lnTo>
                    <a:pt x="8048286" y="1501743"/>
                  </a:lnTo>
                  <a:lnTo>
                    <a:pt x="0" y="15017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8935" tIns="158935" rIns="158935" bIns="158935" numCol="1" spcCol="1270" anchor="ctr" anchorCtr="0">
              <a:noAutofit/>
            </a:bodyPr>
            <a:lstStyle/>
            <a:p>
              <a:pPr marL="0" lvl="0" indent="0" algn="l" defTabSz="1111250">
                <a:lnSpc>
                  <a:spcPct val="100000"/>
                </a:lnSpc>
                <a:spcBef>
                  <a:spcPct val="0"/>
                </a:spcBef>
                <a:spcAft>
                  <a:spcPct val="35000"/>
                </a:spcAft>
                <a:buNone/>
              </a:pPr>
              <a:r>
                <a:rPr lang="en-US" sz="2500" b="0" i="0" kern="1200"/>
                <a:t>A client, Aurora Inc, has brought us in to help them make better scheduling decisions</a:t>
              </a:r>
              <a:endParaRPr lang="en-US" sz="2500" kern="1200"/>
            </a:p>
          </p:txBody>
        </p:sp>
      </p:grpSp>
      <p:grpSp>
        <p:nvGrpSpPr>
          <p:cNvPr id="18" name="Group 17">
            <a:extLst>
              <a:ext uri="{FF2B5EF4-FFF2-40B4-BE49-F238E27FC236}">
                <a16:creationId xmlns:a16="http://schemas.microsoft.com/office/drawing/2014/main" id="{F5D45264-3D23-F957-1294-FCB8CECCC196}"/>
              </a:ext>
            </a:extLst>
          </p:cNvPr>
          <p:cNvGrpSpPr/>
          <p:nvPr/>
        </p:nvGrpSpPr>
        <p:grpSpPr>
          <a:xfrm>
            <a:off x="1593436" y="2918840"/>
            <a:ext cx="9782801" cy="1501743"/>
            <a:chOff x="1593436" y="2918840"/>
            <a:chExt cx="9782801" cy="1501743"/>
          </a:xfrm>
        </p:grpSpPr>
        <p:sp>
          <p:nvSpPr>
            <p:cNvPr id="11" name="Rounded Rectangle 10">
              <a:extLst>
                <a:ext uri="{FF2B5EF4-FFF2-40B4-BE49-F238E27FC236}">
                  <a16:creationId xmlns:a16="http://schemas.microsoft.com/office/drawing/2014/main" id="{9F20E5F1-0152-6C95-28C0-2C5ABDBB458A}"/>
                </a:ext>
              </a:extLst>
            </p:cNvPr>
            <p:cNvSpPr/>
            <p:nvPr/>
          </p:nvSpPr>
          <p:spPr>
            <a:xfrm>
              <a:off x="1593436" y="2918840"/>
              <a:ext cx="9782801" cy="1501743"/>
            </a:xfrm>
            <a:prstGeom prst="roundRect">
              <a:avLst>
                <a:gd name="adj" fmla="val 10000"/>
              </a:avLst>
            </a:prstGeom>
          </p:spPr>
          <p:style>
            <a:lnRef idx="0">
              <a:schemeClr val="accent4">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2" name="Rectangle 11" descr="Checkmark">
              <a:extLst>
                <a:ext uri="{FF2B5EF4-FFF2-40B4-BE49-F238E27FC236}">
                  <a16:creationId xmlns:a16="http://schemas.microsoft.com/office/drawing/2014/main" id="{5BFD3DBE-2296-95D5-6A9C-A1ACEB2AB083}"/>
                </a:ext>
              </a:extLst>
            </p:cNvPr>
            <p:cNvSpPr/>
            <p:nvPr/>
          </p:nvSpPr>
          <p:spPr>
            <a:xfrm>
              <a:off x="2047713" y="3256732"/>
              <a:ext cx="825959" cy="82595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3" name="Freeform 12">
              <a:extLst>
                <a:ext uri="{FF2B5EF4-FFF2-40B4-BE49-F238E27FC236}">
                  <a16:creationId xmlns:a16="http://schemas.microsoft.com/office/drawing/2014/main" id="{28AA7F37-A513-6E07-7632-61A2BED24906}"/>
                </a:ext>
              </a:extLst>
            </p:cNvPr>
            <p:cNvSpPr/>
            <p:nvPr/>
          </p:nvSpPr>
          <p:spPr>
            <a:xfrm>
              <a:off x="3327950" y="2918840"/>
              <a:ext cx="8048286" cy="1501743"/>
            </a:xfrm>
            <a:custGeom>
              <a:avLst/>
              <a:gdLst>
                <a:gd name="connsiteX0" fmla="*/ 0 w 8048286"/>
                <a:gd name="connsiteY0" fmla="*/ 0 h 1501743"/>
                <a:gd name="connsiteX1" fmla="*/ 8048286 w 8048286"/>
                <a:gd name="connsiteY1" fmla="*/ 0 h 1501743"/>
                <a:gd name="connsiteX2" fmla="*/ 8048286 w 8048286"/>
                <a:gd name="connsiteY2" fmla="*/ 1501743 h 1501743"/>
                <a:gd name="connsiteX3" fmla="*/ 0 w 8048286"/>
                <a:gd name="connsiteY3" fmla="*/ 1501743 h 1501743"/>
                <a:gd name="connsiteX4" fmla="*/ 0 w 8048286"/>
                <a:gd name="connsiteY4" fmla="*/ 0 h 150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286" h="1501743">
                  <a:moveTo>
                    <a:pt x="0" y="0"/>
                  </a:moveTo>
                  <a:lnTo>
                    <a:pt x="8048286" y="0"/>
                  </a:lnTo>
                  <a:lnTo>
                    <a:pt x="8048286" y="1501743"/>
                  </a:lnTo>
                  <a:lnTo>
                    <a:pt x="0" y="15017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8935" tIns="158935" rIns="158935" bIns="158935" numCol="1" spcCol="1270" anchor="ctr" anchorCtr="0">
              <a:noAutofit/>
            </a:bodyPr>
            <a:lstStyle/>
            <a:p>
              <a:pPr marL="0" lvl="0" indent="0" algn="l" defTabSz="1111250">
                <a:lnSpc>
                  <a:spcPct val="100000"/>
                </a:lnSpc>
                <a:spcBef>
                  <a:spcPct val="0"/>
                </a:spcBef>
                <a:spcAft>
                  <a:spcPct val="35000"/>
                </a:spcAft>
                <a:buNone/>
              </a:pPr>
              <a:r>
                <a:rPr lang="en-US" sz="2500" b="0" i="0" kern="1200" dirty="0"/>
                <a:t>As part of the project, they make 2 of their 4 schedulers available to us to interview</a:t>
              </a:r>
              <a:endParaRPr lang="en-US" sz="2500" kern="1200" dirty="0"/>
            </a:p>
          </p:txBody>
        </p:sp>
      </p:grpSp>
      <p:grpSp>
        <p:nvGrpSpPr>
          <p:cNvPr id="19" name="Group 18">
            <a:extLst>
              <a:ext uri="{FF2B5EF4-FFF2-40B4-BE49-F238E27FC236}">
                <a16:creationId xmlns:a16="http://schemas.microsoft.com/office/drawing/2014/main" id="{3D782B5E-9EAC-33E8-5F55-923133051164}"/>
              </a:ext>
            </a:extLst>
          </p:cNvPr>
          <p:cNvGrpSpPr/>
          <p:nvPr/>
        </p:nvGrpSpPr>
        <p:grpSpPr>
          <a:xfrm>
            <a:off x="1593436" y="4796020"/>
            <a:ext cx="9782801" cy="1501743"/>
            <a:chOff x="1593436" y="4796020"/>
            <a:chExt cx="9782801" cy="1501743"/>
          </a:xfrm>
        </p:grpSpPr>
        <p:sp>
          <p:nvSpPr>
            <p:cNvPr id="14" name="Rounded Rectangle 13">
              <a:extLst>
                <a:ext uri="{FF2B5EF4-FFF2-40B4-BE49-F238E27FC236}">
                  <a16:creationId xmlns:a16="http://schemas.microsoft.com/office/drawing/2014/main" id="{F4FDDF40-4915-8407-BB36-83BB867E494C}"/>
                </a:ext>
              </a:extLst>
            </p:cNvPr>
            <p:cNvSpPr/>
            <p:nvPr/>
          </p:nvSpPr>
          <p:spPr>
            <a:xfrm>
              <a:off x="1593436" y="4796020"/>
              <a:ext cx="9782801" cy="1501743"/>
            </a:xfrm>
            <a:prstGeom prst="roundRect">
              <a:avLst>
                <a:gd name="adj" fmla="val 10000"/>
              </a:avLst>
            </a:prstGeom>
          </p:spPr>
          <p:style>
            <a:lnRef idx="0">
              <a:schemeClr val="accent4">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5" name="Rectangle 14" descr="Stopwatch">
              <a:extLst>
                <a:ext uri="{FF2B5EF4-FFF2-40B4-BE49-F238E27FC236}">
                  <a16:creationId xmlns:a16="http://schemas.microsoft.com/office/drawing/2014/main" id="{FF928943-DB52-D897-A725-1609C561F81A}"/>
                </a:ext>
              </a:extLst>
            </p:cNvPr>
            <p:cNvSpPr/>
            <p:nvPr/>
          </p:nvSpPr>
          <p:spPr>
            <a:xfrm>
              <a:off x="2047713" y="5133912"/>
              <a:ext cx="825959" cy="82595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6" name="Freeform 15">
              <a:extLst>
                <a:ext uri="{FF2B5EF4-FFF2-40B4-BE49-F238E27FC236}">
                  <a16:creationId xmlns:a16="http://schemas.microsoft.com/office/drawing/2014/main" id="{8176A5AA-2EFD-8997-10FF-F36D6286CD8F}"/>
                </a:ext>
              </a:extLst>
            </p:cNvPr>
            <p:cNvSpPr/>
            <p:nvPr/>
          </p:nvSpPr>
          <p:spPr>
            <a:xfrm>
              <a:off x="3327950" y="4796020"/>
              <a:ext cx="8048286" cy="1501743"/>
            </a:xfrm>
            <a:custGeom>
              <a:avLst/>
              <a:gdLst>
                <a:gd name="connsiteX0" fmla="*/ 0 w 8048286"/>
                <a:gd name="connsiteY0" fmla="*/ 0 h 1501743"/>
                <a:gd name="connsiteX1" fmla="*/ 8048286 w 8048286"/>
                <a:gd name="connsiteY1" fmla="*/ 0 h 1501743"/>
                <a:gd name="connsiteX2" fmla="*/ 8048286 w 8048286"/>
                <a:gd name="connsiteY2" fmla="*/ 1501743 h 1501743"/>
                <a:gd name="connsiteX3" fmla="*/ 0 w 8048286"/>
                <a:gd name="connsiteY3" fmla="*/ 1501743 h 1501743"/>
                <a:gd name="connsiteX4" fmla="*/ 0 w 8048286"/>
                <a:gd name="connsiteY4" fmla="*/ 0 h 150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8286" h="1501743">
                  <a:moveTo>
                    <a:pt x="0" y="0"/>
                  </a:moveTo>
                  <a:lnTo>
                    <a:pt x="8048286" y="0"/>
                  </a:lnTo>
                  <a:lnTo>
                    <a:pt x="8048286" y="1501743"/>
                  </a:lnTo>
                  <a:lnTo>
                    <a:pt x="0" y="150174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8935" tIns="158935" rIns="158935" bIns="158935" numCol="1" spcCol="1270" anchor="ctr" anchorCtr="0">
              <a:noAutofit/>
            </a:bodyPr>
            <a:lstStyle/>
            <a:p>
              <a:pPr marL="0" lvl="0" indent="0" algn="l" defTabSz="1111250">
                <a:lnSpc>
                  <a:spcPct val="100000"/>
                </a:lnSpc>
                <a:spcBef>
                  <a:spcPct val="0"/>
                </a:spcBef>
                <a:spcAft>
                  <a:spcPct val="35000"/>
                </a:spcAft>
                <a:buNone/>
              </a:pPr>
              <a:r>
                <a:rPr lang="en-US" sz="2500" b="0" i="0" kern="1200" dirty="0"/>
                <a:t>They say the schedulers are very busy and 2 of the 4 schedulers should provide enough information for us</a:t>
              </a:r>
              <a:endParaRPr lang="en-US" sz="2500" kern="1200" dirty="0"/>
            </a:p>
          </p:txBody>
        </p:sp>
      </p:grpSp>
    </p:spTree>
    <p:extLst>
      <p:ext uri="{BB962C8B-B14F-4D97-AF65-F5344CB8AC3E}">
        <p14:creationId xmlns:p14="http://schemas.microsoft.com/office/powerpoint/2010/main" val="139325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sz="3100" dirty="0"/>
                  <a:t>Objective</a:t>
                </a:r>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8" t="-260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60</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835A267-379C-4642-8B2B-B4EE4ABB7D2E}"/>
              </a:ext>
            </a:extLst>
          </p:cNvPr>
          <p:cNvSpPr txBox="1"/>
          <p:nvPr/>
        </p:nvSpPr>
        <p:spPr>
          <a:xfrm>
            <a:off x="3580246" y="4038600"/>
            <a:ext cx="5028333" cy="64633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theta</a:t>
            </a:r>
            <a:r>
              <a:rPr lang="en-US" b="0" dirty="0">
                <a:solidFill>
                  <a:srgbClr val="000000"/>
                </a:solidFill>
                <a:effectLst/>
                <a:latin typeface="Menlo" panose="020B0609030804020204" pitchFamily="49" charset="0"/>
              </a:rPr>
              <a:t> * </a:t>
            </a: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a:t>
            </a:r>
          </a:p>
          <a:p>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setObjective</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MINIMIZE</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68022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3" y="838200"/>
            <a:ext cx="3048000" cy="5638800"/>
          </a:xfrm>
        </p:spPr>
        <p:txBody>
          <a:bodyPr>
            <a:normAutofit/>
          </a:bodyPr>
          <a:lstStyle/>
          <a:p>
            <a:r>
              <a:rPr lang="en-US" sz="3100" dirty="0"/>
              <a:t>Run the model with Gurobi</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61</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2"/>
          <a:srcRect/>
          <a:stretch/>
        </p:blipFill>
        <p:spPr>
          <a:xfrm>
            <a:off x="10437812" y="12562"/>
            <a:ext cx="1368830" cy="1130438"/>
          </a:xfrm>
          <a:prstGeom prst="rect">
            <a:avLst/>
          </a:prstGeom>
        </p:spPr>
      </p:pic>
      <p:pic>
        <p:nvPicPr>
          <p:cNvPr id="9" name="Picture 8">
            <a:extLst>
              <a:ext uri="{FF2B5EF4-FFF2-40B4-BE49-F238E27FC236}">
                <a16:creationId xmlns:a16="http://schemas.microsoft.com/office/drawing/2014/main" id="{95C545F6-6552-6043-B5CB-716E330D2A8A}"/>
              </a:ext>
            </a:extLst>
          </p:cNvPr>
          <p:cNvPicPr>
            <a:picLocks noChangeAspect="1"/>
          </p:cNvPicPr>
          <p:nvPr/>
        </p:nvPicPr>
        <p:blipFill>
          <a:blip r:embed="rId3"/>
          <a:stretch>
            <a:fillRect/>
          </a:stretch>
        </p:blipFill>
        <p:spPr>
          <a:xfrm>
            <a:off x="5103812" y="838200"/>
            <a:ext cx="5257800" cy="5590509"/>
          </a:xfrm>
          <a:prstGeom prst="rect">
            <a:avLst/>
          </a:prstGeom>
        </p:spPr>
      </p:pic>
    </p:spTree>
    <p:extLst>
      <p:ext uri="{BB962C8B-B14F-4D97-AF65-F5344CB8AC3E}">
        <p14:creationId xmlns:p14="http://schemas.microsoft.com/office/powerpoint/2010/main" val="17606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C3BA-5DDA-2E10-F496-651255C93C64}"/>
              </a:ext>
            </a:extLst>
          </p:cNvPr>
          <p:cNvSpPr>
            <a:spLocks noGrp="1"/>
          </p:cNvSpPr>
          <p:nvPr>
            <p:ph type="title"/>
          </p:nvPr>
        </p:nvSpPr>
        <p:spPr/>
        <p:txBody>
          <a:bodyPr>
            <a:normAutofit fontScale="90000"/>
          </a:bodyPr>
          <a:lstStyle/>
          <a:p>
            <a:r>
              <a:rPr lang="en-US" dirty="0"/>
              <a:t>Updates to Gurobi API</a:t>
            </a:r>
          </a:p>
        </p:txBody>
      </p:sp>
      <p:sp>
        <p:nvSpPr>
          <p:cNvPr id="3" name="Content Placeholder 2">
            <a:extLst>
              <a:ext uri="{FF2B5EF4-FFF2-40B4-BE49-F238E27FC236}">
                <a16:creationId xmlns:a16="http://schemas.microsoft.com/office/drawing/2014/main" id="{86BD4371-02F7-A1D1-7714-FD9E5D56EA9B}"/>
              </a:ext>
            </a:extLst>
          </p:cNvPr>
          <p:cNvSpPr>
            <a:spLocks noGrp="1"/>
          </p:cNvSpPr>
          <p:nvPr>
            <p:ph idx="1"/>
          </p:nvPr>
        </p:nvSpPr>
        <p:spPr/>
        <p:txBody>
          <a:bodyPr/>
          <a:lstStyle/>
          <a:p>
            <a:r>
              <a:rPr lang="en-US" dirty="0"/>
              <a:t>Gurobi recently released a new python API for building models called </a:t>
            </a:r>
            <a:r>
              <a:rPr lang="en-US" dirty="0" err="1"/>
              <a:t>gurobipy</a:t>
            </a:r>
            <a:r>
              <a:rPr lang="en-US" dirty="0"/>
              <a:t>-pandas</a:t>
            </a:r>
          </a:p>
          <a:p>
            <a:pPr lvl="1"/>
            <a:r>
              <a:rPr lang="en-US" dirty="0"/>
              <a:t>Irv and I helped test this and provided feedback based on our experience building models using python and Gurobi</a:t>
            </a:r>
          </a:p>
          <a:p>
            <a:pPr lvl="1"/>
            <a:endParaRPr lang="en-US" dirty="0"/>
          </a:p>
          <a:p>
            <a:pPr lvl="1"/>
            <a:endParaRPr lang="en-US" dirty="0"/>
          </a:p>
          <a:p>
            <a:pPr lvl="1"/>
            <a:endParaRPr lang="en-US" dirty="0"/>
          </a:p>
          <a:p>
            <a:pPr lvl="1"/>
            <a:r>
              <a:rPr lang="en-US" dirty="0"/>
              <a:t>To see the implementation of the example model using this library, please checkout the GitHub repo mentioned at the end of the presentation</a:t>
            </a:r>
          </a:p>
          <a:p>
            <a:pPr lvl="2"/>
            <a:r>
              <a:rPr lang="en-US" dirty="0"/>
              <a:t>Can compare the two implementations by reviewing the </a:t>
            </a:r>
            <a:r>
              <a:rPr lang="en-US" dirty="0" err="1"/>
              <a:t>Jupyter</a:t>
            </a:r>
            <a:r>
              <a:rPr lang="en-US" dirty="0"/>
              <a:t> notebooks:</a:t>
            </a:r>
          </a:p>
          <a:p>
            <a:pPr lvl="3"/>
            <a:r>
              <a:rPr lang="en-US" dirty="0"/>
              <a:t>Original </a:t>
            </a:r>
            <a:r>
              <a:rPr lang="en-US" dirty="0" err="1"/>
              <a:t>gurobipy</a:t>
            </a:r>
            <a:r>
              <a:rPr lang="en-US" dirty="0"/>
              <a:t> implementation: Prototype </a:t>
            </a:r>
            <a:r>
              <a:rPr lang="en-US" dirty="0" err="1"/>
              <a:t>Model.ipynb</a:t>
            </a:r>
            <a:endParaRPr lang="en-US" dirty="0"/>
          </a:p>
          <a:p>
            <a:pPr lvl="3"/>
            <a:r>
              <a:rPr lang="en-US" dirty="0"/>
              <a:t>New </a:t>
            </a:r>
            <a:r>
              <a:rPr lang="en-US" dirty="0" err="1"/>
              <a:t>gurobipy</a:t>
            </a:r>
            <a:r>
              <a:rPr lang="en-US" dirty="0"/>
              <a:t>-pandas implementation: Prototype Model-</a:t>
            </a:r>
            <a:r>
              <a:rPr lang="en-US" dirty="0" err="1"/>
              <a:t>gurobipy</a:t>
            </a:r>
            <a:r>
              <a:rPr lang="en-US" dirty="0"/>
              <a:t>-</a:t>
            </a:r>
            <a:r>
              <a:rPr lang="en-US" dirty="0" err="1"/>
              <a:t>pandas.ipynb</a:t>
            </a:r>
            <a:endParaRPr lang="en-US" dirty="0"/>
          </a:p>
        </p:txBody>
      </p:sp>
      <p:sp>
        <p:nvSpPr>
          <p:cNvPr id="4" name="Date Placeholder 3">
            <a:extLst>
              <a:ext uri="{FF2B5EF4-FFF2-40B4-BE49-F238E27FC236}">
                <a16:creationId xmlns:a16="http://schemas.microsoft.com/office/drawing/2014/main" id="{05A09A23-D244-3851-8DCC-89F1F7B2EED4}"/>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A920920E-A771-C23A-9E33-E28999EE5DF5}"/>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04878EC9-194D-31E0-F89A-5FD785FC2B14}"/>
              </a:ext>
            </a:extLst>
          </p:cNvPr>
          <p:cNvSpPr>
            <a:spLocks noGrp="1"/>
          </p:cNvSpPr>
          <p:nvPr>
            <p:ph type="sldNum" sz="quarter" idx="12"/>
          </p:nvPr>
        </p:nvSpPr>
        <p:spPr/>
        <p:txBody>
          <a:bodyPr/>
          <a:lstStyle/>
          <a:p>
            <a:fld id="{7DC1BBB0-96F0-4077-A278-0F3FB5C104D3}" type="slidenum">
              <a:rPr lang="en-US" smtClean="0"/>
              <a:t>62</a:t>
            </a:fld>
            <a:endParaRPr lang="en-US"/>
          </a:p>
        </p:txBody>
      </p:sp>
      <p:pic>
        <p:nvPicPr>
          <p:cNvPr id="7" name="Picture 6">
            <a:extLst>
              <a:ext uri="{FF2B5EF4-FFF2-40B4-BE49-F238E27FC236}">
                <a16:creationId xmlns:a16="http://schemas.microsoft.com/office/drawing/2014/main" id="{83D5851F-B0FF-54EC-B24D-2394EDF93E1B}"/>
              </a:ext>
            </a:extLst>
          </p:cNvPr>
          <p:cNvPicPr>
            <a:picLocks noChangeAspect="1"/>
          </p:cNvPicPr>
          <p:nvPr/>
        </p:nvPicPr>
        <p:blipFill>
          <a:blip r:embed="rId2"/>
          <a:stretch>
            <a:fillRect/>
          </a:stretch>
        </p:blipFill>
        <p:spPr>
          <a:xfrm>
            <a:off x="2208212" y="2667000"/>
            <a:ext cx="7772400" cy="1389542"/>
          </a:xfrm>
          <a:prstGeom prst="rect">
            <a:avLst/>
          </a:prstGeom>
          <a:ln w="19050">
            <a:solidFill>
              <a:srgbClr val="007257"/>
            </a:solidFill>
          </a:ln>
        </p:spPr>
      </p:pic>
    </p:spTree>
    <p:extLst>
      <p:ext uri="{BB962C8B-B14F-4D97-AF65-F5344CB8AC3E}">
        <p14:creationId xmlns:p14="http://schemas.microsoft.com/office/powerpoint/2010/main" val="343399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63</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49335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635C-DF1D-354B-80E2-DE8BE16F79D6}"/>
              </a:ext>
            </a:extLst>
          </p:cNvPr>
          <p:cNvSpPr>
            <a:spLocks noGrp="1"/>
          </p:cNvSpPr>
          <p:nvPr>
            <p:ph type="title"/>
          </p:nvPr>
        </p:nvSpPr>
        <p:spPr>
          <a:xfrm>
            <a:off x="1074240" y="381000"/>
            <a:ext cx="3293422" cy="533400"/>
          </a:xfrm>
        </p:spPr>
        <p:txBody>
          <a:bodyPr anchor="b">
            <a:normAutofit/>
          </a:bodyPr>
          <a:lstStyle/>
          <a:p>
            <a:r>
              <a:rPr lang="en-US" dirty="0"/>
              <a:t>Review Results</a:t>
            </a:r>
          </a:p>
        </p:txBody>
      </p:sp>
      <p:sp>
        <p:nvSpPr>
          <p:cNvPr id="15" name="Text Placeholder 3">
            <a:extLst>
              <a:ext uri="{FF2B5EF4-FFF2-40B4-BE49-F238E27FC236}">
                <a16:creationId xmlns:a16="http://schemas.microsoft.com/office/drawing/2014/main" id="{E7DBEAFE-E517-4392-98FA-953CB7BFFFB3}"/>
              </a:ext>
            </a:extLst>
          </p:cNvPr>
          <p:cNvSpPr>
            <a:spLocks noGrp="1"/>
          </p:cNvSpPr>
          <p:nvPr>
            <p:ph type="body" sz="half" idx="2"/>
          </p:nvPr>
        </p:nvSpPr>
        <p:spPr>
          <a:xfrm>
            <a:off x="608012" y="914400"/>
            <a:ext cx="4114800" cy="5807076"/>
          </a:xfrm>
        </p:spPr>
        <p:txBody>
          <a:bodyPr>
            <a:normAutofit lnSpcReduction="10000"/>
          </a:bodyPr>
          <a:lstStyle/>
          <a:p>
            <a:pPr marL="342900" indent="-342900">
              <a:buFont typeface="Arial" panose="020B0604020202020204" pitchFamily="34" charset="0"/>
              <a:buChar char="•"/>
            </a:pPr>
            <a:r>
              <a:rPr lang="en-US" dirty="0"/>
              <a:t>For reviewing results, it helps to have a visual representation to enhance our understanding of the results and to review with clients</a:t>
            </a:r>
          </a:p>
          <a:p>
            <a:pPr marL="628650" lvl="1" indent="-171450">
              <a:buFont typeface="Arial" panose="020B0604020202020204" pitchFamily="34" charset="0"/>
              <a:buChar char="•"/>
            </a:pPr>
            <a:r>
              <a:rPr lang="en-US" sz="1800" dirty="0">
                <a:solidFill>
                  <a:schemeClr val="bg1"/>
                </a:solidFill>
              </a:rPr>
              <a:t>A tool that we like is plotly</a:t>
            </a:r>
          </a:p>
          <a:p>
            <a:pPr marL="342900" indent="-342900">
              <a:buFont typeface="Arial" panose="020B0604020202020204" pitchFamily="34" charset="0"/>
              <a:buChar char="•"/>
            </a:pPr>
            <a:r>
              <a:rPr lang="en-US" dirty="0"/>
              <a:t>The top plot here shows the assignment of the tasks to resources and how much time each resource is working, with another line for the max time for each resource</a:t>
            </a:r>
          </a:p>
          <a:p>
            <a:pPr marL="342900" indent="-342900">
              <a:buFont typeface="Arial" panose="020B0604020202020204" pitchFamily="34" charset="0"/>
              <a:buChar char="•"/>
            </a:pPr>
            <a:r>
              <a:rPr lang="en-US" dirty="0"/>
              <a:t>Bottom plot shows the resource group usage for tasks with separate lines for the min and max tasks</a:t>
            </a:r>
          </a:p>
          <a:p>
            <a:pPr marL="342900" indent="-342900">
              <a:buFont typeface="Arial" panose="020B0604020202020204" pitchFamily="34" charset="0"/>
              <a:buChar char="•"/>
            </a:pPr>
            <a:r>
              <a:rPr lang="en-US" dirty="0"/>
              <a:t>Don’t be surprised if the client hates the initial results</a:t>
            </a:r>
          </a:p>
          <a:p>
            <a:pPr marL="628650" lvl="1" indent="-165100">
              <a:buFont typeface="Arial" panose="020B0604020202020204" pitchFamily="34" charset="0"/>
              <a:buChar char="•"/>
            </a:pPr>
            <a:r>
              <a:rPr lang="en-US" sz="1800" dirty="0">
                <a:solidFill>
                  <a:schemeClr val="bg1"/>
                </a:solidFill>
              </a:rPr>
              <a:t>Most are bad at verbalizing what they really want/need. Therefore, iterating on solutions is very important</a:t>
            </a:r>
          </a:p>
        </p:txBody>
      </p:sp>
      <p:sp>
        <p:nvSpPr>
          <p:cNvPr id="4" name="Date Placeholder 3">
            <a:extLst>
              <a:ext uri="{FF2B5EF4-FFF2-40B4-BE49-F238E27FC236}">
                <a16:creationId xmlns:a16="http://schemas.microsoft.com/office/drawing/2014/main" id="{CE53C3B7-8F13-E640-83ED-0464C5F67EB2}"/>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2023-04-16</a:t>
            </a:r>
            <a:endParaRPr lang="en-US" dirty="0"/>
          </a:p>
        </p:txBody>
      </p:sp>
      <p:sp>
        <p:nvSpPr>
          <p:cNvPr id="5" name="Footer Placeholder 4">
            <a:extLst>
              <a:ext uri="{FF2B5EF4-FFF2-40B4-BE49-F238E27FC236}">
                <a16:creationId xmlns:a16="http://schemas.microsoft.com/office/drawing/2014/main" id="{9E910A73-9EB8-2C49-A5A4-FD76C52530E7}"/>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2023 (V1.0)</a:t>
            </a:r>
          </a:p>
        </p:txBody>
      </p:sp>
      <p:sp>
        <p:nvSpPr>
          <p:cNvPr id="6" name="Slide Number Placeholder 5">
            <a:extLst>
              <a:ext uri="{FF2B5EF4-FFF2-40B4-BE49-F238E27FC236}">
                <a16:creationId xmlns:a16="http://schemas.microsoft.com/office/drawing/2014/main" id="{D06FAA8A-178E-954D-A541-94B845371CAE}"/>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64</a:t>
            </a:fld>
            <a:endParaRPr lang="en-US"/>
          </a:p>
        </p:txBody>
      </p:sp>
      <p:pic>
        <p:nvPicPr>
          <p:cNvPr id="9" name="Picture 8">
            <a:extLst>
              <a:ext uri="{FF2B5EF4-FFF2-40B4-BE49-F238E27FC236}">
                <a16:creationId xmlns:a16="http://schemas.microsoft.com/office/drawing/2014/main" id="{0F098403-78B7-064C-B6AB-7BED8AFD19BE}"/>
              </a:ext>
            </a:extLst>
          </p:cNvPr>
          <p:cNvPicPr>
            <a:picLocks noChangeAspect="1"/>
          </p:cNvPicPr>
          <p:nvPr/>
        </p:nvPicPr>
        <p:blipFill>
          <a:blip r:embed="rId2"/>
          <a:srcRect/>
          <a:stretch/>
        </p:blipFill>
        <p:spPr>
          <a:xfrm>
            <a:off x="10437812" y="12562"/>
            <a:ext cx="1368829" cy="1130437"/>
          </a:xfrm>
          <a:prstGeom prst="rect">
            <a:avLst/>
          </a:prstGeom>
        </p:spPr>
      </p:pic>
      <p:pic>
        <p:nvPicPr>
          <p:cNvPr id="11" name="Content Placeholder 10">
            <a:extLst>
              <a:ext uri="{FF2B5EF4-FFF2-40B4-BE49-F238E27FC236}">
                <a16:creationId xmlns:a16="http://schemas.microsoft.com/office/drawing/2014/main" id="{0AA1D4E1-9DA5-A943-8789-0A5DC42A479D}"/>
              </a:ext>
            </a:extLst>
          </p:cNvPr>
          <p:cNvPicPr>
            <a:picLocks noGrp="1" noChangeAspect="1"/>
          </p:cNvPicPr>
          <p:nvPr>
            <p:ph idx="1"/>
          </p:nvPr>
        </p:nvPicPr>
        <p:blipFill>
          <a:blip r:embed="rId3"/>
          <a:srcRect/>
          <a:stretch/>
        </p:blipFill>
        <p:spPr>
          <a:xfrm>
            <a:off x="4901577" y="228600"/>
            <a:ext cx="5512521" cy="3100794"/>
          </a:xfrm>
        </p:spPr>
      </p:pic>
      <p:pic>
        <p:nvPicPr>
          <p:cNvPr id="13" name="Picture 12">
            <a:extLst>
              <a:ext uri="{FF2B5EF4-FFF2-40B4-BE49-F238E27FC236}">
                <a16:creationId xmlns:a16="http://schemas.microsoft.com/office/drawing/2014/main" id="{91FEA58D-AD85-F645-A5E4-90C6EEA9DC05}"/>
              </a:ext>
            </a:extLst>
          </p:cNvPr>
          <p:cNvPicPr>
            <a:picLocks noChangeAspect="1"/>
          </p:cNvPicPr>
          <p:nvPr/>
        </p:nvPicPr>
        <p:blipFill>
          <a:blip r:embed="rId4"/>
          <a:srcRect/>
          <a:stretch/>
        </p:blipFill>
        <p:spPr>
          <a:xfrm>
            <a:off x="5637212" y="3265890"/>
            <a:ext cx="6180923" cy="3090461"/>
          </a:xfrm>
          <a:prstGeom prst="rect">
            <a:avLst/>
          </a:prstGeom>
        </p:spPr>
      </p:pic>
    </p:spTree>
    <p:extLst>
      <p:ext uri="{BB962C8B-B14F-4D97-AF65-F5344CB8AC3E}">
        <p14:creationId xmlns:p14="http://schemas.microsoft.com/office/powerpoint/2010/main" val="20810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ACF7E9-D0BA-6644-A304-E2ABDC0EB936}"/>
              </a:ext>
            </a:extLst>
          </p:cNvPr>
          <p:cNvSpPr>
            <a:spLocks noGrp="1"/>
          </p:cNvSpPr>
          <p:nvPr>
            <p:ph type="title"/>
          </p:nvPr>
        </p:nvSpPr>
        <p:spPr/>
        <p:txBody>
          <a:bodyPr>
            <a:normAutofit fontScale="90000"/>
          </a:bodyPr>
          <a:lstStyle/>
          <a:p>
            <a:r>
              <a:rPr lang="en-US" dirty="0"/>
              <a:t>Solution Checker</a:t>
            </a:r>
          </a:p>
        </p:txBody>
      </p:sp>
      <p:sp>
        <p:nvSpPr>
          <p:cNvPr id="9" name="Content Placeholder 8">
            <a:extLst>
              <a:ext uri="{FF2B5EF4-FFF2-40B4-BE49-F238E27FC236}">
                <a16:creationId xmlns:a16="http://schemas.microsoft.com/office/drawing/2014/main" id="{EEFE0838-1C63-C047-938F-8F3AED173016}"/>
              </a:ext>
            </a:extLst>
          </p:cNvPr>
          <p:cNvSpPr>
            <a:spLocks noGrp="1"/>
          </p:cNvSpPr>
          <p:nvPr>
            <p:ph idx="1"/>
          </p:nvPr>
        </p:nvSpPr>
        <p:spPr/>
        <p:txBody>
          <a:bodyPr/>
          <a:lstStyle/>
          <a:p>
            <a:r>
              <a:rPr lang="en-US" dirty="0"/>
              <a:t>Written by someone other than the modeler</a:t>
            </a:r>
          </a:p>
          <a:p>
            <a:pPr lvl="1"/>
            <a:r>
              <a:rPr lang="en-US" dirty="0"/>
              <a:t>Does not even need to be an optimization person</a:t>
            </a:r>
          </a:p>
          <a:p>
            <a:r>
              <a:rPr lang="en-US" dirty="0"/>
              <a:t>Model Solution is output as data frames</a:t>
            </a:r>
          </a:p>
          <a:p>
            <a:r>
              <a:rPr lang="en-US" dirty="0"/>
              <a:t>They can use the same data as input data</a:t>
            </a:r>
          </a:p>
          <a:p>
            <a:pPr lvl="1"/>
            <a:r>
              <a:rPr lang="en-US" dirty="0"/>
              <a:t>Do not copy, or preferably even look at, code written by the modeler</a:t>
            </a:r>
          </a:p>
          <a:p>
            <a:pPr lvl="1"/>
            <a:r>
              <a:rPr lang="en-US" dirty="0"/>
              <a:t>Only use the data and business rules documents should be used</a:t>
            </a:r>
          </a:p>
          <a:p>
            <a:r>
              <a:rPr lang="en-US" dirty="0"/>
              <a:t>Validates the constraints and value of the objective function</a:t>
            </a:r>
          </a:p>
        </p:txBody>
      </p:sp>
      <p:sp>
        <p:nvSpPr>
          <p:cNvPr id="5" name="Date Placeholder 4">
            <a:extLst>
              <a:ext uri="{FF2B5EF4-FFF2-40B4-BE49-F238E27FC236}">
                <a16:creationId xmlns:a16="http://schemas.microsoft.com/office/drawing/2014/main" id="{017B3BF3-29D3-6840-B2C5-286755BC06DD}"/>
              </a:ext>
            </a:extLst>
          </p:cNvPr>
          <p:cNvSpPr>
            <a:spLocks noGrp="1"/>
          </p:cNvSpPr>
          <p:nvPr>
            <p:ph type="dt" sz="half" idx="10"/>
          </p:nvPr>
        </p:nvSpPr>
        <p:spPr/>
        <p:txBody>
          <a:bodyPr/>
          <a:lstStyle/>
          <a:p>
            <a:r>
              <a:rPr lang="en-US"/>
              <a:t>2023-04-16</a:t>
            </a:r>
            <a:endParaRPr lang="en-US" dirty="0"/>
          </a:p>
        </p:txBody>
      </p:sp>
      <p:sp>
        <p:nvSpPr>
          <p:cNvPr id="6" name="Footer Placeholder 5">
            <a:extLst>
              <a:ext uri="{FF2B5EF4-FFF2-40B4-BE49-F238E27FC236}">
                <a16:creationId xmlns:a16="http://schemas.microsoft.com/office/drawing/2014/main" id="{5911F044-3F86-084B-8E1E-439DFEA7A573}"/>
              </a:ext>
            </a:extLst>
          </p:cNvPr>
          <p:cNvSpPr>
            <a:spLocks noGrp="1"/>
          </p:cNvSpPr>
          <p:nvPr>
            <p:ph type="ftr" sz="quarter" idx="11"/>
          </p:nvPr>
        </p:nvSpPr>
        <p:spPr/>
        <p:txBody>
          <a:bodyPr/>
          <a:lstStyle/>
          <a:p>
            <a:r>
              <a:rPr lang="en-US"/>
              <a:t>Copyright © Princeton Consultants 2023 (V1.0)</a:t>
            </a:r>
            <a:endParaRPr lang="en-US" dirty="0"/>
          </a:p>
        </p:txBody>
      </p:sp>
      <p:sp>
        <p:nvSpPr>
          <p:cNvPr id="7" name="Slide Number Placeholder 6">
            <a:extLst>
              <a:ext uri="{FF2B5EF4-FFF2-40B4-BE49-F238E27FC236}">
                <a16:creationId xmlns:a16="http://schemas.microsoft.com/office/drawing/2014/main" id="{6FC0142A-0662-684B-ACD9-C4354CB2380E}"/>
              </a:ext>
            </a:extLst>
          </p:cNvPr>
          <p:cNvSpPr>
            <a:spLocks noGrp="1"/>
          </p:cNvSpPr>
          <p:nvPr>
            <p:ph type="sldNum" sz="quarter" idx="12"/>
          </p:nvPr>
        </p:nvSpPr>
        <p:spPr/>
        <p:txBody>
          <a:bodyPr/>
          <a:lstStyle/>
          <a:p>
            <a:fld id="{7DC1BBB0-96F0-4077-A278-0F3FB5C104D3}" type="slidenum">
              <a:rPr lang="en-US" smtClean="0"/>
              <a:t>65</a:t>
            </a:fld>
            <a:endParaRPr lang="en-US"/>
          </a:p>
        </p:txBody>
      </p:sp>
    </p:spTree>
    <p:extLst>
      <p:ext uri="{BB962C8B-B14F-4D97-AF65-F5344CB8AC3E}">
        <p14:creationId xmlns:p14="http://schemas.microsoft.com/office/powerpoint/2010/main" val="3135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5DAE04-BF90-184D-AE9B-92235631A8C1}"/>
              </a:ext>
            </a:extLst>
          </p:cNvPr>
          <p:cNvSpPr>
            <a:spLocks noGrp="1"/>
          </p:cNvSpPr>
          <p:nvPr>
            <p:ph type="title"/>
          </p:nvPr>
        </p:nvSpPr>
        <p:spPr/>
        <p:txBody>
          <a:bodyPr>
            <a:normAutofit fontScale="90000"/>
          </a:bodyPr>
          <a:lstStyle/>
          <a:p>
            <a:r>
              <a:rPr lang="en-US" dirty="0"/>
              <a:t>Development Tools</a:t>
            </a:r>
          </a:p>
        </p:txBody>
      </p:sp>
      <p:sp>
        <p:nvSpPr>
          <p:cNvPr id="9" name="Content Placeholder 8">
            <a:extLst>
              <a:ext uri="{FF2B5EF4-FFF2-40B4-BE49-F238E27FC236}">
                <a16:creationId xmlns:a16="http://schemas.microsoft.com/office/drawing/2014/main" id="{C3C8F51A-B912-6144-B5CC-C07415E387D5}"/>
              </a:ext>
            </a:extLst>
          </p:cNvPr>
          <p:cNvSpPr>
            <a:spLocks noGrp="1"/>
          </p:cNvSpPr>
          <p:nvPr>
            <p:ph idx="1"/>
          </p:nvPr>
        </p:nvSpPr>
        <p:spPr>
          <a:xfrm>
            <a:off x="1593436" y="1142999"/>
            <a:ext cx="10292176" cy="5334001"/>
          </a:xfrm>
        </p:spPr>
        <p:txBody>
          <a:bodyPr>
            <a:normAutofit fontScale="70000" lnSpcReduction="20000"/>
          </a:bodyPr>
          <a:lstStyle/>
          <a:p>
            <a:r>
              <a:rPr lang="en-US" dirty="0"/>
              <a:t>Here are some of the tools that we use, and recommend, for developing models</a:t>
            </a:r>
          </a:p>
          <a:p>
            <a:pPr lvl="1"/>
            <a:r>
              <a:rPr lang="en-US" dirty="0"/>
              <a:t>Anaconda – Package manager that allows for easy environment setup</a:t>
            </a:r>
          </a:p>
          <a:p>
            <a:pPr lvl="1"/>
            <a:r>
              <a:rPr lang="en-US" dirty="0"/>
              <a:t>pandas – Python library for data management</a:t>
            </a:r>
          </a:p>
          <a:p>
            <a:pPr lvl="1"/>
            <a:r>
              <a:rPr lang="en-US" dirty="0"/>
              <a:t>Visual Studio Code – Rich IDE with git (and </a:t>
            </a:r>
            <a:r>
              <a:rPr lang="en-US" dirty="0" err="1"/>
              <a:t>svn</a:t>
            </a:r>
            <a:r>
              <a:rPr lang="en-US" dirty="0"/>
              <a:t>) integration, along with many other extensions</a:t>
            </a:r>
          </a:p>
          <a:p>
            <a:pPr lvl="2"/>
            <a:r>
              <a:rPr lang="en-US" dirty="0"/>
              <a:t>We use </a:t>
            </a:r>
            <a:r>
              <a:rPr lang="en-US" dirty="0" err="1"/>
              <a:t>pylance</a:t>
            </a:r>
            <a:r>
              <a:rPr lang="en-US" dirty="0"/>
              <a:t> type checking as a tool inside Visual Studio Code to evaluate our python code for potential issues</a:t>
            </a:r>
          </a:p>
          <a:p>
            <a:pPr lvl="1"/>
            <a:r>
              <a:rPr lang="en-US" dirty="0" err="1"/>
              <a:t>mypy</a:t>
            </a:r>
            <a:r>
              <a:rPr lang="en-US" dirty="0"/>
              <a:t> – Type checks code for potential issues</a:t>
            </a:r>
          </a:p>
          <a:p>
            <a:pPr lvl="1"/>
            <a:r>
              <a:rPr lang="en-US" dirty="0" err="1"/>
              <a:t>pytest</a:t>
            </a:r>
            <a:r>
              <a:rPr lang="en-US" dirty="0"/>
              <a:t> – This is a testing harness in python that is straightforward to set up and create tests</a:t>
            </a:r>
          </a:p>
          <a:p>
            <a:pPr lvl="1"/>
            <a:r>
              <a:rPr lang="en-US" dirty="0"/>
              <a:t>Docstrings – Tool in python that allows for functions to describe their inputs and outputs as well as the intent of the function</a:t>
            </a:r>
          </a:p>
          <a:p>
            <a:pPr lvl="1"/>
            <a:r>
              <a:rPr lang="en-US" dirty="0"/>
              <a:t>Markdown – Used to create data and model documentation</a:t>
            </a:r>
          </a:p>
          <a:p>
            <a:pPr lvl="1"/>
            <a:r>
              <a:rPr lang="en-US" dirty="0" err="1"/>
              <a:t>Pandoc</a:t>
            </a:r>
            <a:r>
              <a:rPr lang="en-US" dirty="0"/>
              <a:t> – Is used to generate PDF documents from the model documentation markdown</a:t>
            </a:r>
          </a:p>
          <a:p>
            <a:pPr lvl="1"/>
            <a:r>
              <a:rPr lang="en-US" dirty="0" err="1"/>
              <a:t>Jupyter</a:t>
            </a:r>
            <a:r>
              <a:rPr lang="en-US" dirty="0"/>
              <a:t> – Used to analyze data and create proofs of concept</a:t>
            </a:r>
          </a:p>
          <a:p>
            <a:r>
              <a:rPr lang="en-US" dirty="0"/>
              <a:t>Solver APIs</a:t>
            </a:r>
          </a:p>
          <a:p>
            <a:pPr lvl="1"/>
            <a:r>
              <a:rPr lang="en-US" dirty="0" err="1"/>
              <a:t>gurobipy</a:t>
            </a:r>
            <a:r>
              <a:rPr lang="en-US" dirty="0"/>
              <a:t> – Gurobi library for python development</a:t>
            </a:r>
          </a:p>
          <a:p>
            <a:pPr lvl="1"/>
            <a:r>
              <a:rPr lang="en-US" dirty="0" err="1"/>
              <a:t>gurobipy</a:t>
            </a:r>
            <a:r>
              <a:rPr lang="en-US" dirty="0"/>
              <a:t>-pandas – pandas specific Gurobi library for python model development</a:t>
            </a:r>
          </a:p>
          <a:p>
            <a:pPr lvl="1"/>
            <a:r>
              <a:rPr lang="en-US" dirty="0" err="1"/>
              <a:t>docplex</a:t>
            </a:r>
            <a:r>
              <a:rPr lang="en-US" dirty="0"/>
              <a:t> – IBM ILOG CPLEX and CPO library for python model development</a:t>
            </a:r>
          </a:p>
          <a:p>
            <a:pPr lvl="1"/>
            <a:r>
              <a:rPr lang="en-US" dirty="0" err="1"/>
              <a:t>xpress</a:t>
            </a:r>
            <a:r>
              <a:rPr lang="en-US" dirty="0"/>
              <a:t> – FICO Xpress-MP library for python model development</a:t>
            </a:r>
          </a:p>
          <a:p>
            <a:pPr lvl="1"/>
            <a:r>
              <a:rPr lang="en-US" dirty="0" err="1"/>
              <a:t>ortools</a:t>
            </a:r>
            <a:r>
              <a:rPr lang="en-US" dirty="0"/>
              <a:t> – Google OR-Tools library for python model development</a:t>
            </a:r>
          </a:p>
        </p:txBody>
      </p:sp>
      <p:sp>
        <p:nvSpPr>
          <p:cNvPr id="5" name="Date Placeholder 4">
            <a:extLst>
              <a:ext uri="{FF2B5EF4-FFF2-40B4-BE49-F238E27FC236}">
                <a16:creationId xmlns:a16="http://schemas.microsoft.com/office/drawing/2014/main" id="{D4EE320F-5C68-9743-854A-C376865BA63C}"/>
              </a:ext>
            </a:extLst>
          </p:cNvPr>
          <p:cNvSpPr>
            <a:spLocks noGrp="1"/>
          </p:cNvSpPr>
          <p:nvPr>
            <p:ph type="dt" sz="half" idx="10"/>
          </p:nvPr>
        </p:nvSpPr>
        <p:spPr/>
        <p:txBody>
          <a:bodyPr/>
          <a:lstStyle/>
          <a:p>
            <a:r>
              <a:rPr lang="en-US"/>
              <a:t>2023-04-16</a:t>
            </a:r>
            <a:endParaRPr lang="en-US" dirty="0"/>
          </a:p>
        </p:txBody>
      </p:sp>
      <p:sp>
        <p:nvSpPr>
          <p:cNvPr id="6" name="Footer Placeholder 5">
            <a:extLst>
              <a:ext uri="{FF2B5EF4-FFF2-40B4-BE49-F238E27FC236}">
                <a16:creationId xmlns:a16="http://schemas.microsoft.com/office/drawing/2014/main" id="{FE1ABF69-39D9-8A44-AA0C-922C84B761C6}"/>
              </a:ext>
            </a:extLst>
          </p:cNvPr>
          <p:cNvSpPr>
            <a:spLocks noGrp="1"/>
          </p:cNvSpPr>
          <p:nvPr>
            <p:ph type="ftr" sz="quarter" idx="11"/>
          </p:nvPr>
        </p:nvSpPr>
        <p:spPr/>
        <p:txBody>
          <a:bodyPr/>
          <a:lstStyle/>
          <a:p>
            <a:r>
              <a:rPr lang="en-US"/>
              <a:t>Copyright © Princeton Consultants 2023 (V1.0)</a:t>
            </a:r>
            <a:endParaRPr lang="en-US" dirty="0"/>
          </a:p>
        </p:txBody>
      </p:sp>
      <p:sp>
        <p:nvSpPr>
          <p:cNvPr id="7" name="Slide Number Placeholder 6">
            <a:extLst>
              <a:ext uri="{FF2B5EF4-FFF2-40B4-BE49-F238E27FC236}">
                <a16:creationId xmlns:a16="http://schemas.microsoft.com/office/drawing/2014/main" id="{8AD7ACEC-E2A3-0A44-A92A-26A83587361D}"/>
              </a:ext>
            </a:extLst>
          </p:cNvPr>
          <p:cNvSpPr>
            <a:spLocks noGrp="1"/>
          </p:cNvSpPr>
          <p:nvPr>
            <p:ph type="sldNum" sz="quarter" idx="12"/>
          </p:nvPr>
        </p:nvSpPr>
        <p:spPr/>
        <p:txBody>
          <a:bodyPr/>
          <a:lstStyle/>
          <a:p>
            <a:fld id="{7DC1BBB0-96F0-4077-A278-0F3FB5C104D3}" type="slidenum">
              <a:rPr lang="en-US" smtClean="0"/>
              <a:t>66</a:t>
            </a:fld>
            <a:endParaRPr lang="en-US"/>
          </a:p>
        </p:txBody>
      </p:sp>
    </p:spTree>
    <p:extLst>
      <p:ext uri="{BB962C8B-B14F-4D97-AF65-F5344CB8AC3E}">
        <p14:creationId xmlns:p14="http://schemas.microsoft.com/office/powerpoint/2010/main" val="289459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0104-D340-D341-B966-3FE4EC0CFAA8}"/>
              </a:ext>
            </a:extLst>
          </p:cNvPr>
          <p:cNvSpPr>
            <a:spLocks noGrp="1"/>
          </p:cNvSpPr>
          <p:nvPr>
            <p:ph type="title"/>
          </p:nvPr>
        </p:nvSpPr>
        <p:spPr/>
        <p:txBody>
          <a:bodyPr>
            <a:normAutofit fontScale="90000"/>
          </a:bodyPr>
          <a:lstStyle/>
          <a:p>
            <a:r>
              <a:rPr lang="en-US" dirty="0"/>
              <a:t>Review</a:t>
            </a:r>
          </a:p>
        </p:txBody>
      </p:sp>
      <p:sp>
        <p:nvSpPr>
          <p:cNvPr id="4" name="Date Placeholder 3">
            <a:extLst>
              <a:ext uri="{FF2B5EF4-FFF2-40B4-BE49-F238E27FC236}">
                <a16:creationId xmlns:a16="http://schemas.microsoft.com/office/drawing/2014/main" id="{0DD1F6E2-52AE-1A45-98AA-0AA068E257A3}"/>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E101E964-91D3-CE46-A3A9-E919CD59C078}"/>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CBB7109D-EAF5-4442-902E-D973059D6D53}"/>
              </a:ext>
            </a:extLst>
          </p:cNvPr>
          <p:cNvSpPr>
            <a:spLocks noGrp="1"/>
          </p:cNvSpPr>
          <p:nvPr>
            <p:ph type="sldNum" sz="quarter" idx="12"/>
          </p:nvPr>
        </p:nvSpPr>
        <p:spPr/>
        <p:txBody>
          <a:bodyPr/>
          <a:lstStyle/>
          <a:p>
            <a:fld id="{7DC1BBB0-96F0-4077-A278-0F3FB5C104D3}" type="slidenum">
              <a:rPr lang="en-US" smtClean="0"/>
              <a:t>67</a:t>
            </a:fld>
            <a:endParaRPr lang="en-US"/>
          </a:p>
        </p:txBody>
      </p:sp>
      <p:graphicFrame>
        <p:nvGraphicFramePr>
          <p:cNvPr id="9" name="Content Placeholder 6">
            <a:extLst>
              <a:ext uri="{FF2B5EF4-FFF2-40B4-BE49-F238E27FC236}">
                <a16:creationId xmlns:a16="http://schemas.microsoft.com/office/drawing/2014/main" id="{05D501A1-80A8-924D-8518-9EAA0D1A2A9F}"/>
              </a:ext>
            </a:extLst>
          </p:cNvPr>
          <p:cNvGraphicFramePr>
            <a:graphicFrameLocks/>
          </p:cNvGraphicFramePr>
          <p:nvPr>
            <p:extLst>
              <p:ext uri="{D42A27DB-BD31-4B8C-83A1-F6EECF244321}">
                <p14:modId xmlns:p14="http://schemas.microsoft.com/office/powerpoint/2010/main" val="1047809967"/>
              </p:ext>
            </p:extLst>
          </p:nvPr>
        </p:nvGraphicFramePr>
        <p:xfrm>
          <a:off x="2996407" y="7620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8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3344-8975-F3FE-62C6-57D4C8305878}"/>
              </a:ext>
            </a:extLst>
          </p:cNvPr>
          <p:cNvSpPr>
            <a:spLocks noGrp="1"/>
          </p:cNvSpPr>
          <p:nvPr>
            <p:ph type="title"/>
          </p:nvPr>
        </p:nvSpPr>
        <p:spPr/>
        <p:txBody>
          <a:bodyPr/>
          <a:lstStyle/>
          <a:p>
            <a:r>
              <a:rPr lang="en-US">
                <a:latin typeface="Calibri"/>
                <a:cs typeface="Calibri"/>
              </a:rPr>
              <a:t>Technical Deployment Issues</a:t>
            </a:r>
            <a:endParaRPr lang="en-US"/>
          </a:p>
        </p:txBody>
      </p:sp>
      <p:sp>
        <p:nvSpPr>
          <p:cNvPr id="3" name="Content Placeholder 2">
            <a:extLst>
              <a:ext uri="{FF2B5EF4-FFF2-40B4-BE49-F238E27FC236}">
                <a16:creationId xmlns:a16="http://schemas.microsoft.com/office/drawing/2014/main" id="{3875D3EA-EE2D-AECF-3699-06DEA0FC2AD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0D8A0B64-2E95-9265-0512-48942610D18C}"/>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BFB7E114-BD99-EAAD-564D-37AC615EE3BC}"/>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5860EEBD-3D10-7C02-1795-F485BC619016}"/>
              </a:ext>
            </a:extLst>
          </p:cNvPr>
          <p:cNvSpPr>
            <a:spLocks noGrp="1"/>
          </p:cNvSpPr>
          <p:nvPr>
            <p:ph type="sldNum" sz="quarter" idx="12"/>
          </p:nvPr>
        </p:nvSpPr>
        <p:spPr/>
        <p:txBody>
          <a:bodyPr/>
          <a:lstStyle/>
          <a:p>
            <a:fld id="{7DC1BBB0-96F0-4077-A278-0F3FB5C104D3}" type="slidenum">
              <a:rPr lang="en-US"/>
              <a:t>68</a:t>
            </a:fld>
            <a:endParaRPr lang="en-US"/>
          </a:p>
        </p:txBody>
      </p:sp>
    </p:spTree>
    <p:extLst>
      <p:ext uri="{BB962C8B-B14F-4D97-AF65-F5344CB8AC3E}">
        <p14:creationId xmlns:p14="http://schemas.microsoft.com/office/powerpoint/2010/main" val="374601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88B750E-98F5-434A-A4C3-705C5373A8B0}"/>
              </a:ext>
            </a:extLst>
          </p:cNvPr>
          <p:cNvSpPr>
            <a:spLocks noGrp="1"/>
          </p:cNvSpPr>
          <p:nvPr>
            <p:ph type="title"/>
          </p:nvPr>
        </p:nvSpPr>
        <p:spPr/>
        <p:txBody>
          <a:bodyPr>
            <a:normAutofit fontScale="90000"/>
          </a:bodyPr>
          <a:lstStyle/>
          <a:p>
            <a:r>
              <a:rPr lang="en-US"/>
              <a:t>Optimization Solution Analogy</a:t>
            </a:r>
          </a:p>
        </p:txBody>
      </p:sp>
      <p:sp>
        <p:nvSpPr>
          <p:cNvPr id="5" name="Date Placeholder 4">
            <a:extLst>
              <a:ext uri="{FF2B5EF4-FFF2-40B4-BE49-F238E27FC236}">
                <a16:creationId xmlns:a16="http://schemas.microsoft.com/office/drawing/2014/main" id="{ACE04893-2BFD-4B18-8015-4056662662FA}"/>
              </a:ext>
            </a:extLst>
          </p:cNvPr>
          <p:cNvSpPr>
            <a:spLocks noGrp="1"/>
          </p:cNvSpPr>
          <p:nvPr>
            <p:ph type="dt" sz="half" idx="10"/>
          </p:nvPr>
        </p:nvSpPr>
        <p:spPr/>
        <p:txBody>
          <a:bodyPr/>
          <a:lstStyle/>
          <a:p>
            <a:r>
              <a:rPr lang="en-US"/>
              <a:t>2023-04-16</a:t>
            </a:r>
          </a:p>
        </p:txBody>
      </p:sp>
      <p:sp>
        <p:nvSpPr>
          <p:cNvPr id="6" name="Footer Placeholder 5">
            <a:extLst>
              <a:ext uri="{FF2B5EF4-FFF2-40B4-BE49-F238E27FC236}">
                <a16:creationId xmlns:a16="http://schemas.microsoft.com/office/drawing/2014/main" id="{4F5B376B-62B4-4707-B614-356747EFE69B}"/>
              </a:ext>
            </a:extLst>
          </p:cNvPr>
          <p:cNvSpPr>
            <a:spLocks noGrp="1"/>
          </p:cNvSpPr>
          <p:nvPr>
            <p:ph type="ftr" sz="quarter" idx="11"/>
          </p:nvPr>
        </p:nvSpPr>
        <p:spPr/>
        <p:txBody>
          <a:bodyPr/>
          <a:lstStyle/>
          <a:p>
            <a:r>
              <a:rPr lang="en-US"/>
              <a:t>Copyright © Princeton Consultants 2023 (V1.0)</a:t>
            </a:r>
          </a:p>
        </p:txBody>
      </p:sp>
      <p:sp>
        <p:nvSpPr>
          <p:cNvPr id="7" name="Slide Number Placeholder 6">
            <a:extLst>
              <a:ext uri="{FF2B5EF4-FFF2-40B4-BE49-F238E27FC236}">
                <a16:creationId xmlns:a16="http://schemas.microsoft.com/office/drawing/2014/main" id="{5A6EA2BE-D5B7-4093-A481-309432BFBFE7}"/>
              </a:ext>
            </a:extLst>
          </p:cNvPr>
          <p:cNvSpPr>
            <a:spLocks noGrp="1"/>
          </p:cNvSpPr>
          <p:nvPr>
            <p:ph type="sldNum" sz="quarter" idx="12"/>
          </p:nvPr>
        </p:nvSpPr>
        <p:spPr/>
        <p:txBody>
          <a:bodyPr/>
          <a:lstStyle/>
          <a:p>
            <a:fld id="{7DC1BBB0-96F0-4077-A278-0F3FB5C104D3}" type="slidenum">
              <a:rPr lang="en-US" smtClean="0"/>
              <a:pPr/>
              <a:t>69</a:t>
            </a:fld>
            <a:endParaRPr lang="en-US"/>
          </a:p>
        </p:txBody>
      </p:sp>
      <p:grpSp>
        <p:nvGrpSpPr>
          <p:cNvPr id="9" name="Group 8">
            <a:extLst>
              <a:ext uri="{FF2B5EF4-FFF2-40B4-BE49-F238E27FC236}">
                <a16:creationId xmlns:a16="http://schemas.microsoft.com/office/drawing/2014/main" id="{36AF43D5-4A0A-4376-888F-5FB0568E6291}"/>
              </a:ext>
            </a:extLst>
          </p:cNvPr>
          <p:cNvGrpSpPr/>
          <p:nvPr/>
        </p:nvGrpSpPr>
        <p:grpSpPr>
          <a:xfrm>
            <a:off x="2032529" y="1299462"/>
            <a:ext cx="7291175" cy="4872739"/>
            <a:chOff x="1827212" y="934336"/>
            <a:chExt cx="7291175" cy="4872739"/>
          </a:xfrm>
        </p:grpSpPr>
        <p:pic>
          <p:nvPicPr>
            <p:cNvPr id="10" name="Picture 2">
              <a:extLst>
                <a:ext uri="{FF2B5EF4-FFF2-40B4-BE49-F238E27FC236}">
                  <a16:creationId xmlns:a16="http://schemas.microsoft.com/office/drawing/2014/main" id="{19111101-1F39-4188-BA58-827B84758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934336"/>
              <a:ext cx="7291175" cy="4863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3EE213E-6267-4A0A-BF11-9B3D810BA4D7}"/>
                </a:ext>
              </a:extLst>
            </p:cNvPr>
            <p:cNvSpPr/>
            <p:nvPr/>
          </p:nvSpPr>
          <p:spPr>
            <a:xfrm>
              <a:off x="7161212" y="5334000"/>
              <a:ext cx="1957175" cy="473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621514B-0D5D-4A66-9E11-80F9312755D4}"/>
              </a:ext>
            </a:extLst>
          </p:cNvPr>
          <p:cNvGrpSpPr/>
          <p:nvPr/>
        </p:nvGrpSpPr>
        <p:grpSpPr>
          <a:xfrm>
            <a:off x="5903440" y="3728211"/>
            <a:ext cx="4544760" cy="1714256"/>
            <a:chOff x="5903440" y="3728211"/>
            <a:chExt cx="4544760" cy="1714256"/>
          </a:xfrm>
        </p:grpSpPr>
        <p:pic>
          <p:nvPicPr>
            <p:cNvPr id="12" name="Picture 6" descr="Custom Database Development">
              <a:extLst>
                <a:ext uri="{FF2B5EF4-FFF2-40B4-BE49-F238E27FC236}">
                  <a16:creationId xmlns:a16="http://schemas.microsoft.com/office/drawing/2014/main" id="{A4A33A0F-AB7F-43A1-BDB1-0085E60C4E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5324" y="3728211"/>
              <a:ext cx="1912876" cy="1434657"/>
            </a:xfrm>
            <a:prstGeom prst="rect">
              <a:avLst/>
            </a:prstGeom>
            <a:noFill/>
            <a:extLst>
              <a:ext uri="{909E8E84-426E-40DD-AFC4-6F175D3DCCD1}">
                <a14:hiddenFill xmlns:a14="http://schemas.microsoft.com/office/drawing/2010/main">
                  <a:solidFill>
                    <a:srgbClr val="FFFFFF"/>
                  </a:solidFill>
                </a14:hiddenFill>
              </a:ext>
            </a:extLst>
          </p:spPr>
        </p:pic>
        <p:sp>
          <p:nvSpPr>
            <p:cNvPr id="13" name="Callout: Bent Line 12">
              <a:extLst>
                <a:ext uri="{FF2B5EF4-FFF2-40B4-BE49-F238E27FC236}">
                  <a16:creationId xmlns:a16="http://schemas.microsoft.com/office/drawing/2014/main" id="{F8278A56-ACB5-44D9-900A-41CFD4153359}"/>
                </a:ext>
              </a:extLst>
            </p:cNvPr>
            <p:cNvSpPr/>
            <p:nvPr/>
          </p:nvSpPr>
          <p:spPr>
            <a:xfrm>
              <a:off x="5903440" y="4140203"/>
              <a:ext cx="970090" cy="1117599"/>
            </a:xfrm>
            <a:prstGeom prst="borderCallout2">
              <a:avLst>
                <a:gd name="adj1" fmla="val 20673"/>
                <a:gd name="adj2" fmla="val 110527"/>
                <a:gd name="adj3" fmla="val -11513"/>
                <a:gd name="adj4" fmla="val 196442"/>
                <a:gd name="adj5" fmla="val -8961"/>
                <a:gd name="adj6" fmla="val 283864"/>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C77876B-1143-4496-A430-47DE1AA6751C}"/>
                </a:ext>
              </a:extLst>
            </p:cNvPr>
            <p:cNvSpPr txBox="1"/>
            <p:nvPr/>
          </p:nvSpPr>
          <p:spPr>
            <a:xfrm>
              <a:off x="8985576" y="5073135"/>
              <a:ext cx="633956" cy="369332"/>
            </a:xfrm>
            <a:prstGeom prst="rect">
              <a:avLst/>
            </a:prstGeom>
            <a:noFill/>
          </p:spPr>
          <p:txBody>
            <a:bodyPr wrap="none" rtlCol="0">
              <a:spAutoFit/>
            </a:bodyPr>
            <a:lstStyle/>
            <a:p>
              <a:r>
                <a:rPr lang="en-US" b="1">
                  <a:solidFill>
                    <a:srgbClr val="009900"/>
                  </a:solidFill>
                </a:rPr>
                <a:t>Data</a:t>
              </a:r>
            </a:p>
          </p:txBody>
        </p:sp>
      </p:grpSp>
      <p:grpSp>
        <p:nvGrpSpPr>
          <p:cNvPr id="15" name="Group 14">
            <a:extLst>
              <a:ext uri="{FF2B5EF4-FFF2-40B4-BE49-F238E27FC236}">
                <a16:creationId xmlns:a16="http://schemas.microsoft.com/office/drawing/2014/main" id="{7B1CB529-3A60-449D-988C-0F652919E287}"/>
              </a:ext>
            </a:extLst>
          </p:cNvPr>
          <p:cNvGrpSpPr/>
          <p:nvPr/>
        </p:nvGrpSpPr>
        <p:grpSpPr>
          <a:xfrm>
            <a:off x="5918729" y="1311765"/>
            <a:ext cx="4604013" cy="2177561"/>
            <a:chOff x="5918729" y="1311765"/>
            <a:chExt cx="4604013" cy="2177561"/>
          </a:xfrm>
        </p:grpSpPr>
        <p:grpSp>
          <p:nvGrpSpPr>
            <p:cNvPr id="16" name="Group 15">
              <a:extLst>
                <a:ext uri="{FF2B5EF4-FFF2-40B4-BE49-F238E27FC236}">
                  <a16:creationId xmlns:a16="http://schemas.microsoft.com/office/drawing/2014/main" id="{5280BBA3-FE87-4A93-AA46-948068593A0F}"/>
                </a:ext>
              </a:extLst>
            </p:cNvPr>
            <p:cNvGrpSpPr/>
            <p:nvPr/>
          </p:nvGrpSpPr>
          <p:grpSpPr>
            <a:xfrm>
              <a:off x="5918729" y="1311765"/>
              <a:ext cx="4604013" cy="2177561"/>
              <a:chOff x="5713412" y="850503"/>
              <a:chExt cx="4604013" cy="2177561"/>
            </a:xfrm>
          </p:grpSpPr>
          <p:sp>
            <p:nvSpPr>
              <p:cNvPr id="18" name="Callout: Bent Line 17">
                <a:extLst>
                  <a:ext uri="{FF2B5EF4-FFF2-40B4-BE49-F238E27FC236}">
                    <a16:creationId xmlns:a16="http://schemas.microsoft.com/office/drawing/2014/main" id="{26D388A6-1FDE-457C-9DCF-8962FA4A6F56}"/>
                  </a:ext>
                </a:extLst>
              </p:cNvPr>
              <p:cNvSpPr/>
              <p:nvPr/>
            </p:nvSpPr>
            <p:spPr>
              <a:xfrm>
                <a:off x="5713412" y="2113664"/>
                <a:ext cx="838201" cy="914400"/>
              </a:xfrm>
              <a:prstGeom prst="borderCallout2">
                <a:avLst>
                  <a:gd name="adj1" fmla="val 20673"/>
                  <a:gd name="adj2" fmla="val 110527"/>
                  <a:gd name="adj3" fmla="val -99272"/>
                  <a:gd name="adj4" fmla="val 171389"/>
                  <a:gd name="adj5" fmla="val -84542"/>
                  <a:gd name="adj6" fmla="val 326119"/>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a:extLst>
                  <a:ext uri="{FF2B5EF4-FFF2-40B4-BE49-F238E27FC236}">
                    <a16:creationId xmlns:a16="http://schemas.microsoft.com/office/drawing/2014/main" id="{FCB1C9B0-0FAD-41D3-9128-1903E537232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146" t="9707" r="21355" b="11744"/>
              <a:stretch/>
            </p:blipFill>
            <p:spPr bwMode="auto">
              <a:xfrm>
                <a:off x="8528949" y="850503"/>
                <a:ext cx="1788476" cy="130175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9FBBC430-1842-4A6F-8B57-4CCC515DD712}"/>
                </a:ext>
              </a:extLst>
            </p:cNvPr>
            <p:cNvSpPr txBox="1"/>
            <p:nvPr/>
          </p:nvSpPr>
          <p:spPr>
            <a:xfrm>
              <a:off x="8893650" y="2583623"/>
              <a:ext cx="1528945" cy="369332"/>
            </a:xfrm>
            <a:prstGeom prst="rect">
              <a:avLst/>
            </a:prstGeom>
            <a:noFill/>
          </p:spPr>
          <p:txBody>
            <a:bodyPr wrap="none" rtlCol="0">
              <a:spAutoFit/>
            </a:bodyPr>
            <a:lstStyle/>
            <a:p>
              <a:r>
                <a:rPr lang="en-US" b="1">
                  <a:solidFill>
                    <a:srgbClr val="009900"/>
                  </a:solidFill>
                </a:rPr>
                <a:t>User Interface</a:t>
              </a:r>
            </a:p>
          </p:txBody>
        </p:sp>
      </p:grpSp>
      <p:grpSp>
        <p:nvGrpSpPr>
          <p:cNvPr id="26" name="Group 25">
            <a:extLst>
              <a:ext uri="{FF2B5EF4-FFF2-40B4-BE49-F238E27FC236}">
                <a16:creationId xmlns:a16="http://schemas.microsoft.com/office/drawing/2014/main" id="{DCC6C55C-0B9A-4455-8673-3F0C31ABB86D}"/>
              </a:ext>
            </a:extLst>
          </p:cNvPr>
          <p:cNvGrpSpPr/>
          <p:nvPr/>
        </p:nvGrpSpPr>
        <p:grpSpPr>
          <a:xfrm>
            <a:off x="10030655" y="74339"/>
            <a:ext cx="2068476" cy="859761"/>
            <a:chOff x="9212780" y="963275"/>
            <a:chExt cx="2429565" cy="992619"/>
          </a:xfrm>
        </p:grpSpPr>
        <p:pic>
          <p:nvPicPr>
            <p:cNvPr id="27" name="Picture 26" descr="4 inch PCI logo (high)">
              <a:extLst>
                <a:ext uri="{FF2B5EF4-FFF2-40B4-BE49-F238E27FC236}">
                  <a16:creationId xmlns:a16="http://schemas.microsoft.com/office/drawing/2014/main" id="{01E15038-9CA5-4459-88FF-5DC51DE779E8}"/>
                </a:ext>
              </a:extLst>
            </p:cNvPr>
            <p:cNvPicPr>
              <a:picLocks noChangeAspect="1" noChangeArrowheads="1"/>
            </p:cNvPicPr>
            <p:nvPr/>
          </p:nvPicPr>
          <p:blipFill>
            <a:blip r:embed="rId5" cstate="print"/>
            <a:srcRect l="36923" t="-232" r="36961" b="58789"/>
            <a:stretch>
              <a:fillRect/>
            </a:stretch>
          </p:blipFill>
          <p:spPr bwMode="auto">
            <a:xfrm>
              <a:off x="9243704" y="963275"/>
              <a:ext cx="2398641" cy="992619"/>
            </a:xfrm>
            <a:prstGeom prst="rect">
              <a:avLst/>
            </a:prstGeom>
            <a:noFill/>
          </p:spPr>
        </p:pic>
        <p:sp>
          <p:nvSpPr>
            <p:cNvPr id="28" name="TextBox 27">
              <a:extLst>
                <a:ext uri="{FF2B5EF4-FFF2-40B4-BE49-F238E27FC236}">
                  <a16:creationId xmlns:a16="http://schemas.microsoft.com/office/drawing/2014/main" id="{B14CFB2C-B35F-4848-9F06-9B6B32C99E96}"/>
                </a:ext>
              </a:extLst>
            </p:cNvPr>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grpSp>
        <p:nvGrpSpPr>
          <p:cNvPr id="34" name="Group 33">
            <a:extLst>
              <a:ext uri="{FF2B5EF4-FFF2-40B4-BE49-F238E27FC236}">
                <a16:creationId xmlns:a16="http://schemas.microsoft.com/office/drawing/2014/main" id="{5ED22DD4-2301-DA93-62E0-8BB6632AA22A}"/>
              </a:ext>
            </a:extLst>
          </p:cNvPr>
          <p:cNvGrpSpPr/>
          <p:nvPr/>
        </p:nvGrpSpPr>
        <p:grpSpPr>
          <a:xfrm>
            <a:off x="1593436" y="3108326"/>
            <a:ext cx="4045364" cy="3463432"/>
            <a:chOff x="1593436" y="3108326"/>
            <a:chExt cx="4045364" cy="3463432"/>
          </a:xfrm>
        </p:grpSpPr>
        <p:sp>
          <p:nvSpPr>
            <p:cNvPr id="23" name="Callout: Bent Line 22">
              <a:extLst>
                <a:ext uri="{FF2B5EF4-FFF2-40B4-BE49-F238E27FC236}">
                  <a16:creationId xmlns:a16="http://schemas.microsoft.com/office/drawing/2014/main" id="{6B59A812-057C-4D49-A5B6-6B934C931B98}"/>
                </a:ext>
              </a:extLst>
            </p:cNvPr>
            <p:cNvSpPr/>
            <p:nvPr/>
          </p:nvSpPr>
          <p:spPr>
            <a:xfrm>
              <a:off x="3632728" y="3108326"/>
              <a:ext cx="2006072" cy="1752600"/>
            </a:xfrm>
            <a:prstGeom prst="borderCallout2">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4" descr="Gurobi">
              <a:extLst>
                <a:ext uri="{FF2B5EF4-FFF2-40B4-BE49-F238E27FC236}">
                  <a16:creationId xmlns:a16="http://schemas.microsoft.com/office/drawing/2014/main" id="{989E2D24-E33A-4F8E-AB6A-9A58DABF7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7728" y="5165726"/>
              <a:ext cx="1637447" cy="43665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A33A0143-AC82-4A8B-94C8-B3F01E44CE34}"/>
                </a:ext>
              </a:extLst>
            </p:cNvPr>
            <p:cNvSpPr txBox="1"/>
            <p:nvPr/>
          </p:nvSpPr>
          <p:spPr>
            <a:xfrm>
              <a:off x="1697779" y="4704034"/>
              <a:ext cx="817853" cy="369332"/>
            </a:xfrm>
            <a:prstGeom prst="rect">
              <a:avLst/>
            </a:prstGeom>
            <a:noFill/>
          </p:spPr>
          <p:txBody>
            <a:bodyPr wrap="none" rtlCol="0">
              <a:spAutoFit/>
            </a:bodyPr>
            <a:lstStyle/>
            <a:p>
              <a:r>
                <a:rPr lang="en-US" b="1">
                  <a:solidFill>
                    <a:srgbClr val="009900"/>
                  </a:solidFill>
                </a:rPr>
                <a:t>Engine</a:t>
              </a:r>
            </a:p>
          </p:txBody>
        </p:sp>
        <p:pic>
          <p:nvPicPr>
            <p:cNvPr id="3" name="Picture 2">
              <a:extLst>
                <a:ext uri="{FF2B5EF4-FFF2-40B4-BE49-F238E27FC236}">
                  <a16:creationId xmlns:a16="http://schemas.microsoft.com/office/drawing/2014/main" id="{A7162D12-440C-5015-0172-4C9458C89ED6}"/>
                </a:ext>
              </a:extLst>
            </p:cNvPr>
            <p:cNvPicPr>
              <a:picLocks noChangeAspect="1"/>
            </p:cNvPicPr>
            <p:nvPr/>
          </p:nvPicPr>
          <p:blipFill>
            <a:blip r:embed="rId7"/>
            <a:stretch>
              <a:fillRect/>
            </a:stretch>
          </p:blipFill>
          <p:spPr>
            <a:xfrm>
              <a:off x="1697779" y="5694739"/>
              <a:ext cx="2405440" cy="318601"/>
            </a:xfrm>
            <a:prstGeom prst="rect">
              <a:avLst/>
            </a:prstGeom>
          </p:spPr>
        </p:pic>
        <p:grpSp>
          <p:nvGrpSpPr>
            <p:cNvPr id="33" name="Group 32">
              <a:extLst>
                <a:ext uri="{FF2B5EF4-FFF2-40B4-BE49-F238E27FC236}">
                  <a16:creationId xmlns:a16="http://schemas.microsoft.com/office/drawing/2014/main" id="{8D6BE07C-16BC-F0C0-00B8-0F99B5A77944}"/>
                </a:ext>
              </a:extLst>
            </p:cNvPr>
            <p:cNvGrpSpPr/>
            <p:nvPr/>
          </p:nvGrpSpPr>
          <p:grpSpPr>
            <a:xfrm>
              <a:off x="1593436" y="6013340"/>
              <a:ext cx="2601492" cy="558418"/>
              <a:chOff x="1593436" y="6013340"/>
              <a:chExt cx="2601492" cy="558418"/>
            </a:xfrm>
          </p:grpSpPr>
          <p:grpSp>
            <p:nvGrpSpPr>
              <p:cNvPr id="30" name="Group 29">
                <a:extLst>
                  <a:ext uri="{FF2B5EF4-FFF2-40B4-BE49-F238E27FC236}">
                    <a16:creationId xmlns:a16="http://schemas.microsoft.com/office/drawing/2014/main" id="{C0988967-05BA-8B9C-B875-DC6101721187}"/>
                  </a:ext>
                </a:extLst>
              </p:cNvPr>
              <p:cNvGrpSpPr/>
              <p:nvPr/>
            </p:nvGrpSpPr>
            <p:grpSpPr>
              <a:xfrm>
                <a:off x="1661351" y="6044049"/>
                <a:ext cx="2481461" cy="494864"/>
                <a:chOff x="1661351" y="6044049"/>
                <a:chExt cx="2481461" cy="494864"/>
              </a:xfrm>
            </p:grpSpPr>
            <p:pic>
              <p:nvPicPr>
                <p:cNvPr id="29" name="Picture 28">
                  <a:extLst>
                    <a:ext uri="{FF2B5EF4-FFF2-40B4-BE49-F238E27FC236}">
                      <a16:creationId xmlns:a16="http://schemas.microsoft.com/office/drawing/2014/main" id="{69571AAD-A409-A8A8-B8C2-28D1CEE33342}"/>
                    </a:ext>
                  </a:extLst>
                </p:cNvPr>
                <p:cNvPicPr>
                  <a:picLocks noChangeAspect="1"/>
                </p:cNvPicPr>
                <p:nvPr/>
              </p:nvPicPr>
              <p:blipFill>
                <a:blip r:embed="rId8"/>
                <a:stretch>
                  <a:fillRect/>
                </a:stretch>
              </p:blipFill>
              <p:spPr>
                <a:xfrm>
                  <a:off x="1661351" y="6044049"/>
                  <a:ext cx="1708561" cy="494864"/>
                </a:xfrm>
                <a:prstGeom prst="rect">
                  <a:avLst/>
                </a:prstGeom>
              </p:spPr>
            </p:pic>
            <p:pic>
              <p:nvPicPr>
                <p:cNvPr id="1026" name="Picture 2">
                  <a:extLst>
                    <a:ext uri="{FF2B5EF4-FFF2-40B4-BE49-F238E27FC236}">
                      <a16:creationId xmlns:a16="http://schemas.microsoft.com/office/drawing/2014/main" id="{7D610DCE-0EDD-6253-228D-A0FF2BF170A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9348" b="28986"/>
                <a:stretch/>
              </p:blipFill>
              <p:spPr bwMode="auto">
                <a:xfrm>
                  <a:off x="3266512" y="6162676"/>
                  <a:ext cx="876300" cy="365125"/>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a:extLst>
                  <a:ext uri="{FF2B5EF4-FFF2-40B4-BE49-F238E27FC236}">
                    <a16:creationId xmlns:a16="http://schemas.microsoft.com/office/drawing/2014/main" id="{B6FA3651-2F7B-80C5-F30D-E17F55FA298C}"/>
                  </a:ext>
                </a:extLst>
              </p:cNvPr>
              <p:cNvSpPr/>
              <p:nvPr/>
            </p:nvSpPr>
            <p:spPr>
              <a:xfrm>
                <a:off x="1593436" y="6013340"/>
                <a:ext cx="2601492" cy="558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7155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4317-8F0D-A1EA-0B32-2566B48EBCF7}"/>
              </a:ext>
            </a:extLst>
          </p:cNvPr>
          <p:cNvSpPr>
            <a:spLocks noGrp="1"/>
          </p:cNvSpPr>
          <p:nvPr>
            <p:ph type="title"/>
          </p:nvPr>
        </p:nvSpPr>
        <p:spPr/>
        <p:txBody>
          <a:bodyPr>
            <a:normAutofit fontScale="90000"/>
          </a:bodyPr>
          <a:lstStyle/>
          <a:p>
            <a:r>
              <a:rPr lang="en-US" dirty="0"/>
              <a:t>Example Project – User Interviews</a:t>
            </a:r>
          </a:p>
        </p:txBody>
      </p:sp>
      <p:sp>
        <p:nvSpPr>
          <p:cNvPr id="8" name="Freeform 7">
            <a:extLst>
              <a:ext uri="{FF2B5EF4-FFF2-40B4-BE49-F238E27FC236}">
                <a16:creationId xmlns:a16="http://schemas.microsoft.com/office/drawing/2014/main" id="{1E5004AB-9175-B0C6-BC14-E9AA2C8635A4}"/>
              </a:ext>
            </a:extLst>
          </p:cNvPr>
          <p:cNvSpPr/>
          <p:nvPr/>
        </p:nvSpPr>
        <p:spPr>
          <a:xfrm>
            <a:off x="1493210" y="1397599"/>
            <a:ext cx="10087602" cy="2419199"/>
          </a:xfrm>
          <a:custGeom>
            <a:avLst/>
            <a:gdLst>
              <a:gd name="connsiteX0" fmla="*/ 0 w 10087602"/>
              <a:gd name="connsiteY0" fmla="*/ 0 h 2419199"/>
              <a:gd name="connsiteX1" fmla="*/ 10087602 w 10087602"/>
              <a:gd name="connsiteY1" fmla="*/ 0 h 2419199"/>
              <a:gd name="connsiteX2" fmla="*/ 10087602 w 10087602"/>
              <a:gd name="connsiteY2" fmla="*/ 2419199 h 2419199"/>
              <a:gd name="connsiteX3" fmla="*/ 0 w 10087602"/>
              <a:gd name="connsiteY3" fmla="*/ 2419199 h 2419199"/>
              <a:gd name="connsiteX4" fmla="*/ 0 w 10087602"/>
              <a:gd name="connsiteY4" fmla="*/ 0 h 2419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7602" h="2419199">
                <a:moveTo>
                  <a:pt x="0" y="0"/>
                </a:moveTo>
                <a:lnTo>
                  <a:pt x="10087602" y="0"/>
                </a:lnTo>
                <a:lnTo>
                  <a:pt x="10087602" y="2419199"/>
                </a:lnTo>
                <a:lnTo>
                  <a:pt x="0" y="2419199"/>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82910" tIns="333248" rIns="78291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Each day brings in a new set of tasks that we need to assign to our workforce for them to complete for the day</a:t>
            </a:r>
          </a:p>
          <a:p>
            <a:pPr marL="171450" lvl="1" indent="-171450" algn="l" defTabSz="711200">
              <a:lnSpc>
                <a:spcPct val="90000"/>
              </a:lnSpc>
              <a:spcBef>
                <a:spcPct val="0"/>
              </a:spcBef>
              <a:spcAft>
                <a:spcPct val="15000"/>
              </a:spcAft>
              <a:buChar char="•"/>
            </a:pPr>
            <a:r>
              <a:rPr lang="en-US" sz="1600" kern="1200" dirty="0"/>
              <a:t>Tasks for the day are in our data management system, as are the resources available to work this day</a:t>
            </a:r>
          </a:p>
          <a:p>
            <a:pPr marL="171450" lvl="1" indent="-171450" algn="l" defTabSz="711200">
              <a:lnSpc>
                <a:spcPct val="90000"/>
              </a:lnSpc>
              <a:spcBef>
                <a:spcPct val="0"/>
              </a:spcBef>
              <a:spcAft>
                <a:spcPct val="15000"/>
              </a:spcAft>
              <a:buChar char="•"/>
            </a:pPr>
            <a:r>
              <a:rPr lang="en-US" sz="1600" kern="1200" dirty="0"/>
              <a:t>Labor rules provide a limit on how many hours each of our resources can work</a:t>
            </a:r>
          </a:p>
          <a:p>
            <a:pPr marL="171450" lvl="1" indent="-171450" algn="l" defTabSz="711200">
              <a:lnSpc>
                <a:spcPct val="90000"/>
              </a:lnSpc>
              <a:spcBef>
                <a:spcPct val="0"/>
              </a:spcBef>
              <a:spcAft>
                <a:spcPct val="15000"/>
              </a:spcAft>
              <a:buChar char="•"/>
            </a:pPr>
            <a:r>
              <a:rPr lang="en-US" sz="1600" kern="1200" dirty="0"/>
              <a:t>We have groups of resources that must have a minimum number of tasks assigned to it per day, but we can’t overwork that specific group, so we don’t assign too many to them either</a:t>
            </a:r>
          </a:p>
          <a:p>
            <a:pPr marL="171450" lvl="1" indent="-171450" algn="l" defTabSz="711200">
              <a:lnSpc>
                <a:spcPct val="90000"/>
              </a:lnSpc>
              <a:spcBef>
                <a:spcPct val="0"/>
              </a:spcBef>
              <a:spcAft>
                <a:spcPct val="15000"/>
              </a:spcAft>
              <a:buChar char="•"/>
            </a:pPr>
            <a:r>
              <a:rPr lang="en-US" sz="1600" kern="1200" dirty="0"/>
              <a:t>Need to get all the assignments done by 8 am for the day so that the resources can start work</a:t>
            </a:r>
          </a:p>
          <a:p>
            <a:pPr marL="171450" lvl="1" indent="-171450" algn="l" defTabSz="711200">
              <a:lnSpc>
                <a:spcPct val="90000"/>
              </a:lnSpc>
              <a:spcBef>
                <a:spcPct val="0"/>
              </a:spcBef>
              <a:spcAft>
                <a:spcPct val="15000"/>
              </a:spcAft>
              <a:buChar char="•"/>
            </a:pPr>
            <a:r>
              <a:rPr lang="en-US" sz="1600" kern="1200" dirty="0"/>
              <a:t>Be able to review the resulting assignments to ensure they meet all of the rules</a:t>
            </a:r>
          </a:p>
        </p:txBody>
      </p:sp>
      <p:sp>
        <p:nvSpPr>
          <p:cNvPr id="9" name="Freeform 8">
            <a:extLst>
              <a:ext uri="{FF2B5EF4-FFF2-40B4-BE49-F238E27FC236}">
                <a16:creationId xmlns:a16="http://schemas.microsoft.com/office/drawing/2014/main" id="{156AF524-0266-B48B-8525-C061855AED5E}"/>
              </a:ext>
            </a:extLst>
          </p:cNvPr>
          <p:cNvSpPr/>
          <p:nvPr/>
        </p:nvSpPr>
        <p:spPr>
          <a:xfrm>
            <a:off x="1997590" y="1161439"/>
            <a:ext cx="7061321" cy="472320"/>
          </a:xfrm>
          <a:custGeom>
            <a:avLst/>
            <a:gdLst>
              <a:gd name="connsiteX0" fmla="*/ 0 w 7061321"/>
              <a:gd name="connsiteY0" fmla="*/ 78722 h 472320"/>
              <a:gd name="connsiteX1" fmla="*/ 78722 w 7061321"/>
              <a:gd name="connsiteY1" fmla="*/ 0 h 472320"/>
              <a:gd name="connsiteX2" fmla="*/ 6982599 w 7061321"/>
              <a:gd name="connsiteY2" fmla="*/ 0 h 472320"/>
              <a:gd name="connsiteX3" fmla="*/ 7061321 w 7061321"/>
              <a:gd name="connsiteY3" fmla="*/ 78722 h 472320"/>
              <a:gd name="connsiteX4" fmla="*/ 7061321 w 7061321"/>
              <a:gd name="connsiteY4" fmla="*/ 393598 h 472320"/>
              <a:gd name="connsiteX5" fmla="*/ 6982599 w 7061321"/>
              <a:gd name="connsiteY5" fmla="*/ 472320 h 472320"/>
              <a:gd name="connsiteX6" fmla="*/ 78722 w 7061321"/>
              <a:gd name="connsiteY6" fmla="*/ 472320 h 472320"/>
              <a:gd name="connsiteX7" fmla="*/ 0 w 7061321"/>
              <a:gd name="connsiteY7" fmla="*/ 393598 h 472320"/>
              <a:gd name="connsiteX8" fmla="*/ 0 w 7061321"/>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1321" h="472320">
                <a:moveTo>
                  <a:pt x="0" y="78722"/>
                </a:moveTo>
                <a:cubicBezTo>
                  <a:pt x="0" y="35245"/>
                  <a:pt x="35245" y="0"/>
                  <a:pt x="78722" y="0"/>
                </a:cubicBezTo>
                <a:lnTo>
                  <a:pt x="6982599" y="0"/>
                </a:lnTo>
                <a:cubicBezTo>
                  <a:pt x="7026076" y="0"/>
                  <a:pt x="7061321" y="35245"/>
                  <a:pt x="7061321" y="78722"/>
                </a:cubicBezTo>
                <a:lnTo>
                  <a:pt x="7061321" y="393598"/>
                </a:lnTo>
                <a:cubicBezTo>
                  <a:pt x="7061321" y="437075"/>
                  <a:pt x="7026076" y="472320"/>
                  <a:pt x="6982599" y="472320"/>
                </a:cubicBezTo>
                <a:lnTo>
                  <a:pt x="78722" y="472320"/>
                </a:lnTo>
                <a:cubicBezTo>
                  <a:pt x="35245" y="472320"/>
                  <a:pt x="0" y="437075"/>
                  <a:pt x="0" y="393598"/>
                </a:cubicBezTo>
                <a:lnTo>
                  <a:pt x="0" y="7872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89958" tIns="23057" rIns="289958" bIns="23057" numCol="1" spcCol="1270" anchor="ctr" anchorCtr="0">
            <a:noAutofit/>
          </a:bodyPr>
          <a:lstStyle/>
          <a:p>
            <a:pPr marL="0" lvl="0" indent="0" algn="l" defTabSz="711200">
              <a:lnSpc>
                <a:spcPct val="90000"/>
              </a:lnSpc>
              <a:spcBef>
                <a:spcPct val="0"/>
              </a:spcBef>
              <a:spcAft>
                <a:spcPct val="35000"/>
              </a:spcAft>
              <a:buNone/>
            </a:pPr>
            <a:r>
              <a:rPr lang="en-US" sz="1600" kern="1200" dirty="0"/>
              <a:t>Scheduler 1 - Jill</a:t>
            </a:r>
          </a:p>
        </p:txBody>
      </p:sp>
      <p:sp>
        <p:nvSpPr>
          <p:cNvPr id="10" name="Freeform 9">
            <a:extLst>
              <a:ext uri="{FF2B5EF4-FFF2-40B4-BE49-F238E27FC236}">
                <a16:creationId xmlns:a16="http://schemas.microsoft.com/office/drawing/2014/main" id="{620CA228-28B9-F0FB-4816-8855A967307E}"/>
              </a:ext>
            </a:extLst>
          </p:cNvPr>
          <p:cNvSpPr/>
          <p:nvPr/>
        </p:nvSpPr>
        <p:spPr>
          <a:xfrm>
            <a:off x="1493210" y="4139360"/>
            <a:ext cx="10087602" cy="2217599"/>
          </a:xfrm>
          <a:custGeom>
            <a:avLst/>
            <a:gdLst>
              <a:gd name="connsiteX0" fmla="*/ 0 w 10087602"/>
              <a:gd name="connsiteY0" fmla="*/ 0 h 2217599"/>
              <a:gd name="connsiteX1" fmla="*/ 10087602 w 10087602"/>
              <a:gd name="connsiteY1" fmla="*/ 0 h 2217599"/>
              <a:gd name="connsiteX2" fmla="*/ 10087602 w 10087602"/>
              <a:gd name="connsiteY2" fmla="*/ 2217599 h 2217599"/>
              <a:gd name="connsiteX3" fmla="*/ 0 w 10087602"/>
              <a:gd name="connsiteY3" fmla="*/ 2217599 h 2217599"/>
              <a:gd name="connsiteX4" fmla="*/ 0 w 10087602"/>
              <a:gd name="connsiteY4" fmla="*/ 0 h 2217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7602" h="2217599">
                <a:moveTo>
                  <a:pt x="0" y="0"/>
                </a:moveTo>
                <a:lnTo>
                  <a:pt x="10087602" y="0"/>
                </a:lnTo>
                <a:lnTo>
                  <a:pt x="10087602" y="2217599"/>
                </a:lnTo>
                <a:lnTo>
                  <a:pt x="0" y="2217599"/>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82910" tIns="333248" rIns="78291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Makes daily decisions about tasks to be scheduled today</a:t>
            </a:r>
          </a:p>
          <a:p>
            <a:pPr marL="171450" lvl="1" indent="-171450" algn="l" defTabSz="711200">
              <a:lnSpc>
                <a:spcPct val="90000"/>
              </a:lnSpc>
              <a:spcBef>
                <a:spcPct val="0"/>
              </a:spcBef>
              <a:spcAft>
                <a:spcPct val="15000"/>
              </a:spcAft>
              <a:buChar char="•"/>
            </a:pPr>
            <a:r>
              <a:rPr lang="en-US" sz="1600" kern="1200" dirty="0"/>
              <a:t>Tasks have varying length, so we pay attention to that when assigning a task to a resource</a:t>
            </a:r>
          </a:p>
          <a:p>
            <a:pPr marL="171450" lvl="1" indent="-171450" algn="l" defTabSz="711200">
              <a:lnSpc>
                <a:spcPct val="90000"/>
              </a:lnSpc>
              <a:spcBef>
                <a:spcPct val="0"/>
              </a:spcBef>
              <a:spcAft>
                <a:spcPct val="15000"/>
              </a:spcAft>
              <a:buChar char="•"/>
            </a:pPr>
            <a:r>
              <a:rPr lang="en-US" sz="1600" kern="1200" dirty="0"/>
              <a:t>Some tasks require special skills that not all our resources possess</a:t>
            </a:r>
          </a:p>
          <a:p>
            <a:pPr marL="171450" lvl="1" indent="-171450" algn="l" defTabSz="711200">
              <a:lnSpc>
                <a:spcPct val="90000"/>
              </a:lnSpc>
              <a:spcBef>
                <a:spcPct val="0"/>
              </a:spcBef>
              <a:spcAft>
                <a:spcPct val="15000"/>
              </a:spcAft>
              <a:buChar char="•"/>
            </a:pPr>
            <a:r>
              <a:rPr lang="en-US" sz="1600" kern="1200" dirty="0"/>
              <a:t>Resources make different hourly rates so that must be taken into consideration when assigning work</a:t>
            </a:r>
          </a:p>
          <a:p>
            <a:pPr marL="171450" lvl="1" indent="-171450" algn="l" defTabSz="711200">
              <a:lnSpc>
                <a:spcPct val="90000"/>
              </a:lnSpc>
              <a:spcBef>
                <a:spcPct val="0"/>
              </a:spcBef>
              <a:spcAft>
                <a:spcPct val="15000"/>
              </a:spcAft>
              <a:buChar char="•"/>
            </a:pPr>
            <a:r>
              <a:rPr lang="en-US" sz="1600" kern="1200" dirty="0"/>
              <a:t>Sometimes a resource gets bogged down on a task, so we need to be able to resolve and reassign the tasks that are not complete</a:t>
            </a:r>
          </a:p>
          <a:p>
            <a:pPr marL="171450" lvl="1" indent="-171450" algn="l" defTabSz="711200">
              <a:lnSpc>
                <a:spcPct val="90000"/>
              </a:lnSpc>
              <a:spcBef>
                <a:spcPct val="0"/>
              </a:spcBef>
              <a:spcAft>
                <a:spcPct val="15000"/>
              </a:spcAft>
              <a:buChar char="•"/>
            </a:pPr>
            <a:r>
              <a:rPr lang="en-US" sz="1600" kern="1200" dirty="0"/>
              <a:t>We’re trying to build a schedule that costs the company the least amount of money</a:t>
            </a:r>
          </a:p>
        </p:txBody>
      </p:sp>
      <p:sp>
        <p:nvSpPr>
          <p:cNvPr id="11" name="Freeform 10">
            <a:extLst>
              <a:ext uri="{FF2B5EF4-FFF2-40B4-BE49-F238E27FC236}">
                <a16:creationId xmlns:a16="http://schemas.microsoft.com/office/drawing/2014/main" id="{1CDC5216-C881-E67A-AF1A-80FFFB511ECD}"/>
              </a:ext>
            </a:extLst>
          </p:cNvPr>
          <p:cNvSpPr/>
          <p:nvPr/>
        </p:nvSpPr>
        <p:spPr>
          <a:xfrm>
            <a:off x="1997590" y="3903200"/>
            <a:ext cx="7061321" cy="472320"/>
          </a:xfrm>
          <a:custGeom>
            <a:avLst/>
            <a:gdLst>
              <a:gd name="connsiteX0" fmla="*/ 0 w 7061321"/>
              <a:gd name="connsiteY0" fmla="*/ 78722 h 472320"/>
              <a:gd name="connsiteX1" fmla="*/ 78722 w 7061321"/>
              <a:gd name="connsiteY1" fmla="*/ 0 h 472320"/>
              <a:gd name="connsiteX2" fmla="*/ 6982599 w 7061321"/>
              <a:gd name="connsiteY2" fmla="*/ 0 h 472320"/>
              <a:gd name="connsiteX3" fmla="*/ 7061321 w 7061321"/>
              <a:gd name="connsiteY3" fmla="*/ 78722 h 472320"/>
              <a:gd name="connsiteX4" fmla="*/ 7061321 w 7061321"/>
              <a:gd name="connsiteY4" fmla="*/ 393598 h 472320"/>
              <a:gd name="connsiteX5" fmla="*/ 6982599 w 7061321"/>
              <a:gd name="connsiteY5" fmla="*/ 472320 h 472320"/>
              <a:gd name="connsiteX6" fmla="*/ 78722 w 7061321"/>
              <a:gd name="connsiteY6" fmla="*/ 472320 h 472320"/>
              <a:gd name="connsiteX7" fmla="*/ 0 w 7061321"/>
              <a:gd name="connsiteY7" fmla="*/ 393598 h 472320"/>
              <a:gd name="connsiteX8" fmla="*/ 0 w 7061321"/>
              <a:gd name="connsiteY8" fmla="*/ 78722 h 472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61321" h="472320">
                <a:moveTo>
                  <a:pt x="0" y="78722"/>
                </a:moveTo>
                <a:cubicBezTo>
                  <a:pt x="0" y="35245"/>
                  <a:pt x="35245" y="0"/>
                  <a:pt x="78722" y="0"/>
                </a:cubicBezTo>
                <a:lnTo>
                  <a:pt x="6982599" y="0"/>
                </a:lnTo>
                <a:cubicBezTo>
                  <a:pt x="7026076" y="0"/>
                  <a:pt x="7061321" y="35245"/>
                  <a:pt x="7061321" y="78722"/>
                </a:cubicBezTo>
                <a:lnTo>
                  <a:pt x="7061321" y="393598"/>
                </a:lnTo>
                <a:cubicBezTo>
                  <a:pt x="7061321" y="437075"/>
                  <a:pt x="7026076" y="472320"/>
                  <a:pt x="6982599" y="472320"/>
                </a:cubicBezTo>
                <a:lnTo>
                  <a:pt x="78722" y="472320"/>
                </a:lnTo>
                <a:cubicBezTo>
                  <a:pt x="35245" y="472320"/>
                  <a:pt x="0" y="437075"/>
                  <a:pt x="0" y="393598"/>
                </a:cubicBezTo>
                <a:lnTo>
                  <a:pt x="0" y="78722"/>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89958" tIns="23057" rIns="289958" bIns="23057" numCol="1" spcCol="1270" anchor="ctr" anchorCtr="0">
            <a:noAutofit/>
          </a:bodyPr>
          <a:lstStyle/>
          <a:p>
            <a:pPr marL="0" lvl="0" indent="0" algn="l" defTabSz="711200">
              <a:lnSpc>
                <a:spcPct val="90000"/>
              </a:lnSpc>
              <a:spcBef>
                <a:spcPct val="0"/>
              </a:spcBef>
              <a:spcAft>
                <a:spcPct val="35000"/>
              </a:spcAft>
              <a:buNone/>
            </a:pPr>
            <a:r>
              <a:rPr lang="en-US" sz="1600" kern="1200" dirty="0"/>
              <a:t>Scheduler 2 - José</a:t>
            </a:r>
          </a:p>
        </p:txBody>
      </p:sp>
      <p:sp>
        <p:nvSpPr>
          <p:cNvPr id="4" name="Date Placeholder 3">
            <a:extLst>
              <a:ext uri="{FF2B5EF4-FFF2-40B4-BE49-F238E27FC236}">
                <a16:creationId xmlns:a16="http://schemas.microsoft.com/office/drawing/2014/main" id="{D00C75CC-CD86-C818-33B6-1E52C3D3AD89}"/>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CACA9B05-E26B-4E80-9E5C-CC8E501B63C9}"/>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EC7CA544-556C-B684-E74F-9C25A282A445}"/>
              </a:ext>
            </a:extLst>
          </p:cNvPr>
          <p:cNvSpPr>
            <a:spLocks noGrp="1"/>
          </p:cNvSpPr>
          <p:nvPr>
            <p:ph type="sldNum" sz="quarter" idx="12"/>
          </p:nvPr>
        </p:nvSpPr>
        <p:spPr/>
        <p:txBody>
          <a:bodyPr/>
          <a:lstStyle/>
          <a:p>
            <a:fld id="{7DC1BBB0-96F0-4077-A278-0F3FB5C104D3}" type="slidenum">
              <a:rPr lang="en-US" smtClean="0"/>
              <a:t>7</a:t>
            </a:fld>
            <a:endParaRPr lang="en-US"/>
          </a:p>
        </p:txBody>
      </p:sp>
    </p:spTree>
    <p:extLst>
      <p:ext uri="{BB962C8B-B14F-4D97-AF65-F5344CB8AC3E}">
        <p14:creationId xmlns:p14="http://schemas.microsoft.com/office/powerpoint/2010/main" val="15695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Optimization Solution Components</a:t>
            </a:r>
          </a:p>
        </p:txBody>
      </p:sp>
      <p:sp>
        <p:nvSpPr>
          <p:cNvPr id="10" name="Rectangle 9"/>
          <p:cNvSpPr/>
          <p:nvPr/>
        </p:nvSpPr>
        <p:spPr bwMode="auto">
          <a:xfrm>
            <a:off x="5014502" y="904225"/>
            <a:ext cx="1665528" cy="147768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15" name="Left-Right Arrow 14"/>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16" name="Rectangle 15"/>
          <p:cNvSpPr/>
          <p:nvPr/>
        </p:nvSpPr>
        <p:spPr bwMode="auto">
          <a:xfrm>
            <a:off x="9358680" y="4816729"/>
            <a:ext cx="2514989" cy="1110352"/>
          </a:xfrm>
          <a:prstGeom prst="rect">
            <a:avLst/>
          </a:prstGeom>
          <a:solidFill>
            <a:schemeClr val="bg1"/>
          </a:solid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grpSp>
        <p:nvGrpSpPr>
          <p:cNvPr id="25" name="Group 24"/>
          <p:cNvGrpSpPr/>
          <p:nvPr/>
        </p:nvGrpSpPr>
        <p:grpSpPr>
          <a:xfrm>
            <a:off x="10030655" y="74339"/>
            <a:ext cx="2068476" cy="859761"/>
            <a:chOff x="9212780" y="963275"/>
            <a:chExt cx="2429565" cy="992619"/>
          </a:xfrm>
        </p:grpSpPr>
        <p:pic>
          <p:nvPicPr>
            <p:cNvPr id="26"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27" name="TextBox 26"/>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3" name="Date Placeholder 2">
            <a:extLst>
              <a:ext uri="{FF2B5EF4-FFF2-40B4-BE49-F238E27FC236}">
                <a16:creationId xmlns:a16="http://schemas.microsoft.com/office/drawing/2014/main" id="{289EFE04-868E-4924-966A-ECFFFF4F48B6}"/>
              </a:ext>
            </a:extLst>
          </p:cNvPr>
          <p:cNvSpPr>
            <a:spLocks noGrp="1"/>
          </p:cNvSpPr>
          <p:nvPr>
            <p:ph type="dt" sz="half" idx="10"/>
          </p:nvPr>
        </p:nvSpPr>
        <p:spPr/>
        <p:txBody>
          <a:bodyPr/>
          <a:lstStyle/>
          <a:p>
            <a:r>
              <a:rPr lang="en-US"/>
              <a:t>2023-04-16</a:t>
            </a:r>
          </a:p>
        </p:txBody>
      </p:sp>
      <p:sp>
        <p:nvSpPr>
          <p:cNvPr id="4" name="Footer Placeholder 3">
            <a:extLst>
              <a:ext uri="{FF2B5EF4-FFF2-40B4-BE49-F238E27FC236}">
                <a16:creationId xmlns:a16="http://schemas.microsoft.com/office/drawing/2014/main" id="{24159F6C-E175-4FD0-9092-3EBDB40CF237}"/>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8BD51F74-A4FB-455B-A577-983610A12E5C}"/>
              </a:ext>
            </a:extLst>
          </p:cNvPr>
          <p:cNvSpPr>
            <a:spLocks noGrp="1"/>
          </p:cNvSpPr>
          <p:nvPr>
            <p:ph type="sldNum" sz="quarter" idx="12"/>
          </p:nvPr>
        </p:nvSpPr>
        <p:spPr/>
        <p:txBody>
          <a:bodyPr/>
          <a:lstStyle/>
          <a:p>
            <a:fld id="{7DC1BBB0-96F0-4077-A278-0F3FB5C104D3}" type="slidenum">
              <a:rPr lang="en-US" smtClean="0"/>
              <a:t>70</a:t>
            </a:fld>
            <a:endParaRPr lang="en-US"/>
          </a:p>
        </p:txBody>
      </p:sp>
      <p:sp>
        <p:nvSpPr>
          <p:cNvPr id="17" name="Rectangle 16">
            <a:extLst>
              <a:ext uri="{FF2B5EF4-FFF2-40B4-BE49-F238E27FC236}">
                <a16:creationId xmlns:a16="http://schemas.microsoft.com/office/drawing/2014/main" id="{38139527-7A13-4FFB-8FF7-8625FFE61396}"/>
              </a:ext>
            </a:extLst>
          </p:cNvPr>
          <p:cNvSpPr/>
          <p:nvPr/>
        </p:nvSpPr>
        <p:spPr bwMode="auto">
          <a:xfrm>
            <a:off x="9358680" y="2238235"/>
            <a:ext cx="2514989" cy="1362090"/>
          </a:xfrm>
          <a:prstGeom prst="rect">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18" name="Rectangle 17">
            <a:extLst>
              <a:ext uri="{FF2B5EF4-FFF2-40B4-BE49-F238E27FC236}">
                <a16:creationId xmlns:a16="http://schemas.microsoft.com/office/drawing/2014/main" id="{E43ED1BF-D14A-40E4-94A3-19C79D95AA03}"/>
              </a:ext>
            </a:extLst>
          </p:cNvPr>
          <p:cNvSpPr/>
          <p:nvPr/>
        </p:nvSpPr>
        <p:spPr bwMode="auto">
          <a:xfrm>
            <a:off x="9358680" y="3626414"/>
            <a:ext cx="2514989" cy="1110352"/>
          </a:xfrm>
          <a:prstGeom prst="rect">
            <a:avLst/>
          </a:prstGeom>
          <a:solidFill>
            <a:schemeClr val="accent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19" name="Rectangle 18">
            <a:extLst>
              <a:ext uri="{FF2B5EF4-FFF2-40B4-BE49-F238E27FC236}">
                <a16:creationId xmlns:a16="http://schemas.microsoft.com/office/drawing/2014/main" id="{2004B2D0-AE9C-4A1B-91B0-420321E345E0}"/>
              </a:ext>
            </a:extLst>
          </p:cNvPr>
          <p:cNvSpPr/>
          <p:nvPr/>
        </p:nvSpPr>
        <p:spPr bwMode="auto">
          <a:xfrm>
            <a:off x="9358679" y="908707"/>
            <a:ext cx="2514989" cy="1316484"/>
          </a:xfrm>
          <a:prstGeom prst="rect">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425461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IT System and DBMS</a:t>
            </a:r>
          </a:p>
        </p:txBody>
      </p:sp>
      <p:sp>
        <p:nvSpPr>
          <p:cNvPr id="4" name="Content Placeholder 3"/>
          <p:cNvSpPr>
            <a:spLocks noGrp="1"/>
          </p:cNvSpPr>
          <p:nvPr>
            <p:ph idx="1"/>
          </p:nvPr>
        </p:nvSpPr>
        <p:spPr>
          <a:xfrm>
            <a:off x="1218882" y="1165512"/>
            <a:ext cx="6094413" cy="4929795"/>
          </a:xfrm>
        </p:spPr>
        <p:txBody>
          <a:bodyPr/>
          <a:lstStyle/>
          <a:p>
            <a:r>
              <a:rPr lang="en-US"/>
              <a:t>IT System + DBMS = </a:t>
            </a:r>
            <a:br>
              <a:rPr lang="en-US"/>
            </a:br>
            <a:r>
              <a:rPr lang="en-US"/>
              <a:t>“System of Record”</a:t>
            </a:r>
          </a:p>
          <a:p>
            <a:endParaRPr lang="en-US"/>
          </a:p>
          <a:p>
            <a:endParaRPr lang="en-US"/>
          </a:p>
          <a:p>
            <a:endParaRPr lang="en-US"/>
          </a:p>
          <a:p>
            <a:r>
              <a:rPr lang="en-US"/>
              <a:t>Persistent storage (DBMS)</a:t>
            </a:r>
          </a:p>
          <a:p>
            <a:endParaRPr lang="en-US"/>
          </a:p>
          <a:p>
            <a:r>
              <a:rPr lang="en-US"/>
              <a:t>Contains User Interface for Add/ Edit/ Delete and other data elements</a:t>
            </a:r>
          </a:p>
          <a:p>
            <a:endParaRPr lang="en-US"/>
          </a:p>
          <a:p>
            <a:endParaRPr lang="en-US"/>
          </a:p>
          <a:p>
            <a:endParaRPr lang="en-US"/>
          </a:p>
        </p:txBody>
      </p:sp>
      <p:sp>
        <p:nvSpPr>
          <p:cNvPr id="33" name="Rectangle 32"/>
          <p:cNvSpPr/>
          <p:nvPr/>
        </p:nvSpPr>
        <p:spPr bwMode="auto">
          <a:xfrm>
            <a:off x="9358680" y="4816729"/>
            <a:ext cx="2514989" cy="1110352"/>
          </a:xfrm>
          <a:prstGeom prst="rect">
            <a:avLst/>
          </a:prstGeom>
          <a:solidFill>
            <a:schemeClr val="bg1"/>
          </a:solid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grpSp>
        <p:nvGrpSpPr>
          <p:cNvPr id="37" name="Group 36"/>
          <p:cNvGrpSpPr/>
          <p:nvPr/>
        </p:nvGrpSpPr>
        <p:grpSpPr>
          <a:xfrm>
            <a:off x="10030655" y="74339"/>
            <a:ext cx="2068476" cy="859761"/>
            <a:chOff x="9212780" y="963275"/>
            <a:chExt cx="2429565" cy="992619"/>
          </a:xfrm>
        </p:grpSpPr>
        <p:pic>
          <p:nvPicPr>
            <p:cNvPr id="38"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39" name="TextBox 38"/>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3" name="Date Placeholder 2">
            <a:extLst>
              <a:ext uri="{FF2B5EF4-FFF2-40B4-BE49-F238E27FC236}">
                <a16:creationId xmlns:a16="http://schemas.microsoft.com/office/drawing/2014/main" id="{85611969-EAB6-4D13-A4AC-8FA087DCA74C}"/>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F8F7CBCE-3748-4B10-88EE-7E9D9AFEF1DC}"/>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DB1749CD-8B2D-4759-AE9C-AB4CF796C402}"/>
              </a:ext>
            </a:extLst>
          </p:cNvPr>
          <p:cNvSpPr>
            <a:spLocks noGrp="1"/>
          </p:cNvSpPr>
          <p:nvPr>
            <p:ph type="sldNum" sz="quarter" idx="12"/>
          </p:nvPr>
        </p:nvSpPr>
        <p:spPr/>
        <p:txBody>
          <a:bodyPr/>
          <a:lstStyle/>
          <a:p>
            <a:fld id="{7DC1BBB0-96F0-4077-A278-0F3FB5C104D3}" type="slidenum">
              <a:rPr lang="en-US" smtClean="0"/>
              <a:t>71</a:t>
            </a:fld>
            <a:endParaRPr lang="en-US"/>
          </a:p>
        </p:txBody>
      </p:sp>
      <p:sp>
        <p:nvSpPr>
          <p:cNvPr id="26" name="Rectangle 25">
            <a:extLst>
              <a:ext uri="{FF2B5EF4-FFF2-40B4-BE49-F238E27FC236}">
                <a16:creationId xmlns:a16="http://schemas.microsoft.com/office/drawing/2014/main" id="{2152F5ED-A32D-4358-8CF5-4B9318E7A490}"/>
              </a:ext>
            </a:extLst>
          </p:cNvPr>
          <p:cNvSpPr/>
          <p:nvPr/>
        </p:nvSpPr>
        <p:spPr bwMode="auto">
          <a:xfrm>
            <a:off x="5014502" y="904225"/>
            <a:ext cx="1665528" cy="1477686"/>
          </a:xfrm>
          <a:prstGeom prst="rect">
            <a:avLst/>
          </a:prstGeom>
          <a:solidFill>
            <a:schemeClr val="bg1">
              <a:lumMod val="65000"/>
            </a:schemeClr>
          </a:solidFill>
          <a:ln w="76200" cap="flat" cmpd="sng" algn="ctr">
            <a:solidFill>
              <a:srgbClr val="FFC000"/>
            </a:solid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27" name="Left-Right Arrow 14">
            <a:extLst>
              <a:ext uri="{FF2B5EF4-FFF2-40B4-BE49-F238E27FC236}">
                <a16:creationId xmlns:a16="http://schemas.microsoft.com/office/drawing/2014/main" id="{8A99CC38-A4DE-41E2-8C95-3710DF394382}"/>
              </a:ext>
            </a:extLst>
          </p:cNvPr>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28" name="Rectangle 27">
            <a:extLst>
              <a:ext uri="{FF2B5EF4-FFF2-40B4-BE49-F238E27FC236}">
                <a16:creationId xmlns:a16="http://schemas.microsoft.com/office/drawing/2014/main" id="{3B135BC5-20D9-4FA6-A3AC-8C267CE43E08}"/>
              </a:ext>
            </a:extLst>
          </p:cNvPr>
          <p:cNvSpPr/>
          <p:nvPr/>
        </p:nvSpPr>
        <p:spPr bwMode="auto">
          <a:xfrm>
            <a:off x="9358680" y="2238235"/>
            <a:ext cx="2514989" cy="1362090"/>
          </a:xfrm>
          <a:prstGeom prst="rect">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34" name="Rectangle 33">
            <a:extLst>
              <a:ext uri="{FF2B5EF4-FFF2-40B4-BE49-F238E27FC236}">
                <a16:creationId xmlns:a16="http://schemas.microsoft.com/office/drawing/2014/main" id="{92CD63EA-CBF5-4089-BD21-39C40EE05258}"/>
              </a:ext>
            </a:extLst>
          </p:cNvPr>
          <p:cNvSpPr/>
          <p:nvPr/>
        </p:nvSpPr>
        <p:spPr bwMode="auto">
          <a:xfrm>
            <a:off x="9358680" y="3626414"/>
            <a:ext cx="2514989" cy="1110352"/>
          </a:xfrm>
          <a:prstGeom prst="rect">
            <a:avLst/>
          </a:prstGeom>
          <a:solidFill>
            <a:schemeClr val="accent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35" name="Rectangle 34">
            <a:extLst>
              <a:ext uri="{FF2B5EF4-FFF2-40B4-BE49-F238E27FC236}">
                <a16:creationId xmlns:a16="http://schemas.microsoft.com/office/drawing/2014/main" id="{EA5D7982-3EAA-43BA-ADF2-E7A64F6C0AC6}"/>
              </a:ext>
            </a:extLst>
          </p:cNvPr>
          <p:cNvSpPr/>
          <p:nvPr/>
        </p:nvSpPr>
        <p:spPr bwMode="auto">
          <a:xfrm>
            <a:off x="9358679" y="908707"/>
            <a:ext cx="2514989" cy="1316484"/>
          </a:xfrm>
          <a:prstGeom prst="rect">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175456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Data Transport</a:t>
            </a:r>
          </a:p>
        </p:txBody>
      </p:sp>
      <p:sp>
        <p:nvSpPr>
          <p:cNvPr id="26" name="Content Placeholder 25"/>
          <p:cNvSpPr>
            <a:spLocks noGrp="1"/>
          </p:cNvSpPr>
          <p:nvPr>
            <p:ph idx="1"/>
          </p:nvPr>
        </p:nvSpPr>
        <p:spPr>
          <a:xfrm>
            <a:off x="1249090" y="2474319"/>
            <a:ext cx="8001000" cy="3612817"/>
          </a:xfrm>
        </p:spPr>
        <p:txBody>
          <a:bodyPr>
            <a:normAutofit fontScale="85000" lnSpcReduction="20000"/>
          </a:bodyPr>
          <a:lstStyle/>
          <a:p>
            <a:r>
              <a:rPr lang="en-US"/>
              <a:t>Bi-directional data to/from IT system and Model</a:t>
            </a:r>
          </a:p>
          <a:p>
            <a:pPr lvl="1"/>
            <a:r>
              <a:rPr lang="en-US"/>
              <a:t>Pull data from IT System</a:t>
            </a:r>
          </a:p>
          <a:p>
            <a:pPr lvl="2"/>
            <a:r>
              <a:rPr lang="en-US"/>
              <a:t>Performs data transformations</a:t>
            </a:r>
          </a:p>
          <a:p>
            <a:pPr lvl="1"/>
            <a:r>
              <a:rPr lang="en-US"/>
              <a:t>Push solutions to IT System</a:t>
            </a:r>
          </a:p>
          <a:p>
            <a:r>
              <a:rPr lang="en-US"/>
              <a:t>Services Oriented</a:t>
            </a:r>
          </a:p>
          <a:p>
            <a:pPr lvl="1"/>
            <a:r>
              <a:rPr lang="en-US"/>
              <a:t>Loosely coupled generic transactions</a:t>
            </a:r>
          </a:p>
          <a:p>
            <a:r>
              <a:rPr lang="en-US"/>
              <a:t>Maximum flexibility</a:t>
            </a:r>
          </a:p>
          <a:p>
            <a:pPr lvl="1"/>
            <a:r>
              <a:rPr lang="en-US"/>
              <a:t>Optimization can be built to interface with an existing IT system. New IT system simply complies with same transactions.</a:t>
            </a:r>
          </a:p>
          <a:p>
            <a:r>
              <a:rPr lang="en-US"/>
              <a:t>Human readable transactions are ideal (</a:t>
            </a:r>
            <a:r>
              <a:rPr lang="en-US" err="1"/>
              <a:t>eg</a:t>
            </a:r>
            <a:r>
              <a:rPr lang="en-US"/>
              <a:t> JSON)</a:t>
            </a:r>
          </a:p>
          <a:p>
            <a:endParaRPr lang="en-US"/>
          </a:p>
        </p:txBody>
      </p:sp>
      <p:sp>
        <p:nvSpPr>
          <p:cNvPr id="24" name="Rectangle 23"/>
          <p:cNvSpPr/>
          <p:nvPr/>
        </p:nvSpPr>
        <p:spPr bwMode="auto">
          <a:xfrm>
            <a:off x="9358680" y="4816729"/>
            <a:ext cx="2514989" cy="1110352"/>
          </a:xfrm>
          <a:prstGeom prst="rect">
            <a:avLst/>
          </a:prstGeom>
          <a:solidFill>
            <a:schemeClr val="bg1"/>
          </a:solid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sp>
        <p:nvSpPr>
          <p:cNvPr id="14" name="Rectangle 13"/>
          <p:cNvSpPr/>
          <p:nvPr/>
        </p:nvSpPr>
        <p:spPr bwMode="auto">
          <a:xfrm>
            <a:off x="6722841" y="1266445"/>
            <a:ext cx="2556731" cy="576047"/>
          </a:xfrm>
          <a:prstGeom prst="rect">
            <a:avLst/>
          </a:prstGeom>
          <a:noFill/>
          <a:ln w="76200" cap="flat" cmpd="sng" algn="ctr">
            <a:solidFill>
              <a:srgbClr val="FFC000"/>
            </a:solid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defTabSz="914126" fontAlgn="base">
              <a:lnSpc>
                <a:spcPct val="90000"/>
              </a:lnSpc>
              <a:spcBef>
                <a:spcPct val="0"/>
              </a:spcBef>
              <a:spcAft>
                <a:spcPct val="0"/>
              </a:spcAft>
            </a:pPr>
            <a:endParaRPr lang="en-US" sz="2399" b="1">
              <a:latin typeface="Arial" charset="0"/>
            </a:endParaRPr>
          </a:p>
        </p:txBody>
      </p:sp>
      <p:grpSp>
        <p:nvGrpSpPr>
          <p:cNvPr id="29" name="Group 28"/>
          <p:cNvGrpSpPr/>
          <p:nvPr/>
        </p:nvGrpSpPr>
        <p:grpSpPr>
          <a:xfrm>
            <a:off x="10030655" y="74339"/>
            <a:ext cx="2068476" cy="859761"/>
            <a:chOff x="9212780" y="963275"/>
            <a:chExt cx="2429565" cy="992619"/>
          </a:xfrm>
        </p:grpSpPr>
        <p:pic>
          <p:nvPicPr>
            <p:cNvPr id="30"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31" name="TextBox 30"/>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2" name="Date Placeholder 1">
            <a:extLst>
              <a:ext uri="{FF2B5EF4-FFF2-40B4-BE49-F238E27FC236}">
                <a16:creationId xmlns:a16="http://schemas.microsoft.com/office/drawing/2014/main" id="{59CCA408-5EB4-4FFF-8FB5-A0E314C81248}"/>
              </a:ext>
            </a:extLst>
          </p:cNvPr>
          <p:cNvSpPr>
            <a:spLocks noGrp="1"/>
          </p:cNvSpPr>
          <p:nvPr>
            <p:ph type="dt" sz="half" idx="10"/>
          </p:nvPr>
        </p:nvSpPr>
        <p:spPr/>
        <p:txBody>
          <a:bodyPr/>
          <a:lstStyle/>
          <a:p>
            <a:r>
              <a:rPr lang="en-US"/>
              <a:t>2023-04-16</a:t>
            </a:r>
          </a:p>
        </p:txBody>
      </p:sp>
      <p:sp>
        <p:nvSpPr>
          <p:cNvPr id="3" name="Footer Placeholder 2">
            <a:extLst>
              <a:ext uri="{FF2B5EF4-FFF2-40B4-BE49-F238E27FC236}">
                <a16:creationId xmlns:a16="http://schemas.microsoft.com/office/drawing/2014/main" id="{2295406A-C16F-4E79-B968-A6B343B734A2}"/>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84FD5AD0-AD99-4FFE-8843-A3E5203CF97D}"/>
              </a:ext>
            </a:extLst>
          </p:cNvPr>
          <p:cNvSpPr>
            <a:spLocks noGrp="1"/>
          </p:cNvSpPr>
          <p:nvPr>
            <p:ph type="sldNum" sz="quarter" idx="12"/>
          </p:nvPr>
        </p:nvSpPr>
        <p:spPr/>
        <p:txBody>
          <a:bodyPr/>
          <a:lstStyle/>
          <a:p>
            <a:fld id="{7DC1BBB0-96F0-4077-A278-0F3FB5C104D3}" type="slidenum">
              <a:rPr lang="en-US" smtClean="0"/>
              <a:t>72</a:t>
            </a:fld>
            <a:endParaRPr lang="en-US"/>
          </a:p>
        </p:txBody>
      </p:sp>
      <p:sp>
        <p:nvSpPr>
          <p:cNvPr id="27" name="Rectangle 26">
            <a:extLst>
              <a:ext uri="{FF2B5EF4-FFF2-40B4-BE49-F238E27FC236}">
                <a16:creationId xmlns:a16="http://schemas.microsoft.com/office/drawing/2014/main" id="{D16400EB-E986-4388-844E-00AA55D79CAD}"/>
              </a:ext>
            </a:extLst>
          </p:cNvPr>
          <p:cNvSpPr/>
          <p:nvPr/>
        </p:nvSpPr>
        <p:spPr bwMode="auto">
          <a:xfrm>
            <a:off x="5014502" y="904225"/>
            <a:ext cx="1665528" cy="147768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28" name="Left-Right Arrow 14">
            <a:extLst>
              <a:ext uri="{FF2B5EF4-FFF2-40B4-BE49-F238E27FC236}">
                <a16:creationId xmlns:a16="http://schemas.microsoft.com/office/drawing/2014/main" id="{18C82D04-DB98-4B73-B58F-39B6B8DA5C4C}"/>
              </a:ext>
            </a:extLst>
          </p:cNvPr>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32" name="Rectangle 31">
            <a:extLst>
              <a:ext uri="{FF2B5EF4-FFF2-40B4-BE49-F238E27FC236}">
                <a16:creationId xmlns:a16="http://schemas.microsoft.com/office/drawing/2014/main" id="{C939782A-778D-40D6-A88B-9AADFC32949B}"/>
              </a:ext>
            </a:extLst>
          </p:cNvPr>
          <p:cNvSpPr/>
          <p:nvPr/>
        </p:nvSpPr>
        <p:spPr bwMode="auto">
          <a:xfrm>
            <a:off x="9358680" y="2238235"/>
            <a:ext cx="2514989" cy="1362090"/>
          </a:xfrm>
          <a:prstGeom prst="rect">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33" name="Rectangle 32">
            <a:extLst>
              <a:ext uri="{FF2B5EF4-FFF2-40B4-BE49-F238E27FC236}">
                <a16:creationId xmlns:a16="http://schemas.microsoft.com/office/drawing/2014/main" id="{C873C4C7-1781-4401-A938-5536BFE843E7}"/>
              </a:ext>
            </a:extLst>
          </p:cNvPr>
          <p:cNvSpPr/>
          <p:nvPr/>
        </p:nvSpPr>
        <p:spPr bwMode="auto">
          <a:xfrm>
            <a:off x="9358680" y="3626414"/>
            <a:ext cx="2514989" cy="1110352"/>
          </a:xfrm>
          <a:prstGeom prst="rect">
            <a:avLst/>
          </a:prstGeom>
          <a:solidFill>
            <a:schemeClr val="accent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34" name="Rectangle 33">
            <a:extLst>
              <a:ext uri="{FF2B5EF4-FFF2-40B4-BE49-F238E27FC236}">
                <a16:creationId xmlns:a16="http://schemas.microsoft.com/office/drawing/2014/main" id="{E173FCC4-347B-465D-B966-C0B3F96C0E48}"/>
              </a:ext>
            </a:extLst>
          </p:cNvPr>
          <p:cNvSpPr/>
          <p:nvPr/>
        </p:nvSpPr>
        <p:spPr bwMode="auto">
          <a:xfrm>
            <a:off x="9358679" y="908707"/>
            <a:ext cx="2514989" cy="1316484"/>
          </a:xfrm>
          <a:prstGeom prst="rect">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94676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a:t>Optimization Database</a:t>
            </a:r>
          </a:p>
        </p:txBody>
      </p:sp>
      <p:sp>
        <p:nvSpPr>
          <p:cNvPr id="26" name="Content Placeholder 25"/>
          <p:cNvSpPr>
            <a:spLocks noGrp="1"/>
          </p:cNvSpPr>
          <p:nvPr>
            <p:ph idx="1"/>
          </p:nvPr>
        </p:nvSpPr>
        <p:spPr>
          <a:xfrm>
            <a:off x="1249090" y="2474319"/>
            <a:ext cx="8001000" cy="3612817"/>
          </a:xfrm>
        </p:spPr>
        <p:txBody>
          <a:bodyPr>
            <a:normAutofit/>
          </a:bodyPr>
          <a:lstStyle/>
          <a:p>
            <a:r>
              <a:rPr lang="en-US"/>
              <a:t>Stages the data used by optimization</a:t>
            </a:r>
          </a:p>
          <a:p>
            <a:r>
              <a:rPr lang="en-US"/>
              <a:t>Includes user data inputs</a:t>
            </a:r>
          </a:p>
          <a:p>
            <a:r>
              <a:rPr lang="en-US"/>
              <a:t>Provides audit/logging capability</a:t>
            </a:r>
          </a:p>
          <a:p>
            <a:r>
              <a:rPr lang="en-US"/>
              <a:t>Stores optimization scenarios</a:t>
            </a:r>
          </a:p>
          <a:p>
            <a:endParaRPr lang="en-US"/>
          </a:p>
          <a:p>
            <a:endParaRPr lang="en-US"/>
          </a:p>
        </p:txBody>
      </p:sp>
      <p:sp>
        <p:nvSpPr>
          <p:cNvPr id="24" name="Rectangle 23"/>
          <p:cNvSpPr/>
          <p:nvPr/>
        </p:nvSpPr>
        <p:spPr bwMode="auto">
          <a:xfrm>
            <a:off x="9358680" y="4816729"/>
            <a:ext cx="2514989" cy="1110352"/>
          </a:xfrm>
          <a:prstGeom prst="rect">
            <a:avLst/>
          </a:prstGeom>
          <a:solidFill>
            <a:schemeClr val="bg1"/>
          </a:solid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grpSp>
        <p:nvGrpSpPr>
          <p:cNvPr id="29" name="Group 28"/>
          <p:cNvGrpSpPr/>
          <p:nvPr/>
        </p:nvGrpSpPr>
        <p:grpSpPr>
          <a:xfrm>
            <a:off x="10030655" y="74339"/>
            <a:ext cx="2068476" cy="859761"/>
            <a:chOff x="9212780" y="963275"/>
            <a:chExt cx="2429565" cy="992619"/>
          </a:xfrm>
        </p:grpSpPr>
        <p:pic>
          <p:nvPicPr>
            <p:cNvPr id="30"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31" name="TextBox 30"/>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2" name="Date Placeholder 1">
            <a:extLst>
              <a:ext uri="{FF2B5EF4-FFF2-40B4-BE49-F238E27FC236}">
                <a16:creationId xmlns:a16="http://schemas.microsoft.com/office/drawing/2014/main" id="{59CCA408-5EB4-4FFF-8FB5-A0E314C81248}"/>
              </a:ext>
            </a:extLst>
          </p:cNvPr>
          <p:cNvSpPr>
            <a:spLocks noGrp="1"/>
          </p:cNvSpPr>
          <p:nvPr>
            <p:ph type="dt" sz="half" idx="10"/>
          </p:nvPr>
        </p:nvSpPr>
        <p:spPr/>
        <p:txBody>
          <a:bodyPr/>
          <a:lstStyle/>
          <a:p>
            <a:r>
              <a:rPr lang="en-US"/>
              <a:t>2023-04-16</a:t>
            </a:r>
          </a:p>
        </p:txBody>
      </p:sp>
      <p:sp>
        <p:nvSpPr>
          <p:cNvPr id="3" name="Footer Placeholder 2">
            <a:extLst>
              <a:ext uri="{FF2B5EF4-FFF2-40B4-BE49-F238E27FC236}">
                <a16:creationId xmlns:a16="http://schemas.microsoft.com/office/drawing/2014/main" id="{2295406A-C16F-4E79-B968-A6B343B734A2}"/>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84FD5AD0-AD99-4FFE-8843-A3E5203CF97D}"/>
              </a:ext>
            </a:extLst>
          </p:cNvPr>
          <p:cNvSpPr>
            <a:spLocks noGrp="1"/>
          </p:cNvSpPr>
          <p:nvPr>
            <p:ph type="sldNum" sz="quarter" idx="12"/>
          </p:nvPr>
        </p:nvSpPr>
        <p:spPr/>
        <p:txBody>
          <a:bodyPr/>
          <a:lstStyle/>
          <a:p>
            <a:fld id="{7DC1BBB0-96F0-4077-A278-0F3FB5C104D3}" type="slidenum">
              <a:rPr lang="en-US" smtClean="0"/>
              <a:t>73</a:t>
            </a:fld>
            <a:endParaRPr lang="en-US"/>
          </a:p>
        </p:txBody>
      </p:sp>
      <p:sp>
        <p:nvSpPr>
          <p:cNvPr id="27" name="Rectangle 26">
            <a:extLst>
              <a:ext uri="{FF2B5EF4-FFF2-40B4-BE49-F238E27FC236}">
                <a16:creationId xmlns:a16="http://schemas.microsoft.com/office/drawing/2014/main" id="{D16400EB-E986-4388-844E-00AA55D79CAD}"/>
              </a:ext>
            </a:extLst>
          </p:cNvPr>
          <p:cNvSpPr/>
          <p:nvPr/>
        </p:nvSpPr>
        <p:spPr bwMode="auto">
          <a:xfrm>
            <a:off x="5014502" y="904225"/>
            <a:ext cx="1665528" cy="147768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28" name="Left-Right Arrow 14">
            <a:extLst>
              <a:ext uri="{FF2B5EF4-FFF2-40B4-BE49-F238E27FC236}">
                <a16:creationId xmlns:a16="http://schemas.microsoft.com/office/drawing/2014/main" id="{18C82D04-DB98-4B73-B58F-39B6B8DA5C4C}"/>
              </a:ext>
            </a:extLst>
          </p:cNvPr>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32" name="Rectangle 31">
            <a:extLst>
              <a:ext uri="{FF2B5EF4-FFF2-40B4-BE49-F238E27FC236}">
                <a16:creationId xmlns:a16="http://schemas.microsoft.com/office/drawing/2014/main" id="{C939782A-778D-40D6-A88B-9AADFC32949B}"/>
              </a:ext>
            </a:extLst>
          </p:cNvPr>
          <p:cNvSpPr/>
          <p:nvPr/>
        </p:nvSpPr>
        <p:spPr bwMode="auto">
          <a:xfrm>
            <a:off x="9358680" y="2238235"/>
            <a:ext cx="2514989" cy="1362090"/>
          </a:xfrm>
          <a:prstGeom prst="rect">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33" name="Rectangle 32">
            <a:extLst>
              <a:ext uri="{FF2B5EF4-FFF2-40B4-BE49-F238E27FC236}">
                <a16:creationId xmlns:a16="http://schemas.microsoft.com/office/drawing/2014/main" id="{C873C4C7-1781-4401-A938-5536BFE843E7}"/>
              </a:ext>
            </a:extLst>
          </p:cNvPr>
          <p:cNvSpPr/>
          <p:nvPr/>
        </p:nvSpPr>
        <p:spPr bwMode="auto">
          <a:xfrm>
            <a:off x="9358680" y="3626414"/>
            <a:ext cx="2514989" cy="1110352"/>
          </a:xfrm>
          <a:prstGeom prst="rect">
            <a:avLst/>
          </a:prstGeom>
          <a:solidFill>
            <a:schemeClr val="accent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34" name="Rectangle 33">
            <a:extLst>
              <a:ext uri="{FF2B5EF4-FFF2-40B4-BE49-F238E27FC236}">
                <a16:creationId xmlns:a16="http://schemas.microsoft.com/office/drawing/2014/main" id="{E173FCC4-347B-465D-B966-C0B3F96C0E48}"/>
              </a:ext>
            </a:extLst>
          </p:cNvPr>
          <p:cNvSpPr/>
          <p:nvPr/>
        </p:nvSpPr>
        <p:spPr bwMode="auto">
          <a:xfrm>
            <a:off x="9358679" y="908707"/>
            <a:ext cx="2514989" cy="1316484"/>
          </a:xfrm>
          <a:prstGeom prst="rect">
            <a:avLst/>
          </a:prstGeom>
          <a:solidFill>
            <a:schemeClr val="accent6"/>
          </a:solidFill>
          <a:ln w="76200"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142134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Optimization Model Components</a:t>
            </a:r>
          </a:p>
        </p:txBody>
      </p:sp>
      <p:sp>
        <p:nvSpPr>
          <p:cNvPr id="3" name="Content Placeholder 2"/>
          <p:cNvSpPr>
            <a:spLocks noGrp="1"/>
          </p:cNvSpPr>
          <p:nvPr>
            <p:ph idx="1"/>
          </p:nvPr>
        </p:nvSpPr>
        <p:spPr>
          <a:xfrm>
            <a:off x="1593436" y="2553685"/>
            <a:ext cx="9782801" cy="3744721"/>
          </a:xfrm>
        </p:spPr>
        <p:txBody>
          <a:bodyPr>
            <a:normAutofit fontScale="92500" lnSpcReduction="20000"/>
          </a:bodyPr>
          <a:lstStyle/>
          <a:p>
            <a:r>
              <a:rPr lang="en-US"/>
              <a:t>Data translation and validator</a:t>
            </a:r>
          </a:p>
          <a:p>
            <a:r>
              <a:rPr lang="en-US"/>
              <a:t>Objective Function(s)</a:t>
            </a:r>
          </a:p>
          <a:p>
            <a:r>
              <a:rPr lang="en-US"/>
              <a:t>Rules and Constraints</a:t>
            </a:r>
          </a:p>
          <a:p>
            <a:r>
              <a:rPr lang="en-US"/>
              <a:t>Algorithms</a:t>
            </a:r>
          </a:p>
          <a:p>
            <a:r>
              <a:rPr lang="en-US"/>
              <a:t>State</a:t>
            </a:r>
          </a:p>
          <a:p>
            <a:r>
              <a:rPr lang="en-US"/>
              <a:t>Model Log</a:t>
            </a:r>
          </a:p>
          <a:p>
            <a:r>
              <a:rPr lang="en-US"/>
              <a:t>Model Commands and Notifications</a:t>
            </a:r>
          </a:p>
          <a:p>
            <a:r>
              <a:rPr lang="en-US"/>
              <a:t>Solution Checker </a:t>
            </a:r>
          </a:p>
          <a:p>
            <a:endParaRPr lang="en-US"/>
          </a:p>
          <a:p>
            <a:endParaRPr lang="en-US"/>
          </a:p>
          <a:p>
            <a:endParaRPr lang="en-US"/>
          </a:p>
          <a:p>
            <a:endParaRPr lang="en-US"/>
          </a:p>
          <a:p>
            <a:endParaRPr lang="en-US"/>
          </a:p>
          <a:p>
            <a:endParaRPr lang="en-US"/>
          </a:p>
        </p:txBody>
      </p:sp>
      <p:sp>
        <p:nvSpPr>
          <p:cNvPr id="26" name="Rectangle 25"/>
          <p:cNvSpPr/>
          <p:nvPr/>
        </p:nvSpPr>
        <p:spPr bwMode="auto">
          <a:xfrm>
            <a:off x="9358680" y="4816729"/>
            <a:ext cx="2514989" cy="1110352"/>
          </a:xfrm>
          <a:prstGeom prst="rect">
            <a:avLst/>
          </a:prstGeom>
          <a:solidFill>
            <a:schemeClr val="bg1"/>
          </a:solid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grpSp>
        <p:nvGrpSpPr>
          <p:cNvPr id="28" name="Group 27"/>
          <p:cNvGrpSpPr/>
          <p:nvPr/>
        </p:nvGrpSpPr>
        <p:grpSpPr>
          <a:xfrm>
            <a:off x="10030655" y="74339"/>
            <a:ext cx="2068476" cy="859761"/>
            <a:chOff x="9212780" y="963275"/>
            <a:chExt cx="2429565" cy="992619"/>
          </a:xfrm>
        </p:grpSpPr>
        <p:pic>
          <p:nvPicPr>
            <p:cNvPr id="29"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30" name="TextBox 29"/>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4" name="Date Placeholder 3">
            <a:extLst>
              <a:ext uri="{FF2B5EF4-FFF2-40B4-BE49-F238E27FC236}">
                <a16:creationId xmlns:a16="http://schemas.microsoft.com/office/drawing/2014/main" id="{DFB12460-CFE5-4056-A236-BE70357BE84E}"/>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712D4F9D-E059-4C15-AAE2-12BB156B980F}"/>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94DE1FA7-2791-45F1-A5FA-7CF2ED9DF24F}"/>
              </a:ext>
            </a:extLst>
          </p:cNvPr>
          <p:cNvSpPr>
            <a:spLocks noGrp="1"/>
          </p:cNvSpPr>
          <p:nvPr>
            <p:ph type="sldNum" sz="quarter" idx="12"/>
          </p:nvPr>
        </p:nvSpPr>
        <p:spPr/>
        <p:txBody>
          <a:bodyPr/>
          <a:lstStyle/>
          <a:p>
            <a:fld id="{7DC1BBB0-96F0-4077-A278-0F3FB5C104D3}" type="slidenum">
              <a:rPr lang="en-US" smtClean="0"/>
              <a:t>74</a:t>
            </a:fld>
            <a:endParaRPr lang="en-US"/>
          </a:p>
        </p:txBody>
      </p:sp>
      <p:sp>
        <p:nvSpPr>
          <p:cNvPr id="15" name="Rectangle 14">
            <a:extLst>
              <a:ext uri="{FF2B5EF4-FFF2-40B4-BE49-F238E27FC236}">
                <a16:creationId xmlns:a16="http://schemas.microsoft.com/office/drawing/2014/main" id="{155DDF6B-CCB2-4EE2-B502-663F45591362}"/>
              </a:ext>
            </a:extLst>
          </p:cNvPr>
          <p:cNvSpPr/>
          <p:nvPr/>
        </p:nvSpPr>
        <p:spPr bwMode="auto">
          <a:xfrm>
            <a:off x="5014502" y="904225"/>
            <a:ext cx="1665528" cy="147768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16" name="Left-Right Arrow 14">
            <a:extLst>
              <a:ext uri="{FF2B5EF4-FFF2-40B4-BE49-F238E27FC236}">
                <a16:creationId xmlns:a16="http://schemas.microsoft.com/office/drawing/2014/main" id="{6F40712D-8033-46A0-A2E3-15000BCF20F2}"/>
              </a:ext>
            </a:extLst>
          </p:cNvPr>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17" name="Rectangle 16">
            <a:extLst>
              <a:ext uri="{FF2B5EF4-FFF2-40B4-BE49-F238E27FC236}">
                <a16:creationId xmlns:a16="http://schemas.microsoft.com/office/drawing/2014/main" id="{79935B8E-A493-4779-8E36-87D9326FE286}"/>
              </a:ext>
            </a:extLst>
          </p:cNvPr>
          <p:cNvSpPr/>
          <p:nvPr/>
        </p:nvSpPr>
        <p:spPr bwMode="auto">
          <a:xfrm>
            <a:off x="9358680" y="2238235"/>
            <a:ext cx="2514989" cy="1362090"/>
          </a:xfrm>
          <a:prstGeom prst="rect">
            <a:avLst/>
          </a:prstGeom>
          <a:solidFill>
            <a:srgbClr val="00B050"/>
          </a:solidFill>
          <a:ln w="76200"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18" name="Rectangle 17">
            <a:extLst>
              <a:ext uri="{FF2B5EF4-FFF2-40B4-BE49-F238E27FC236}">
                <a16:creationId xmlns:a16="http://schemas.microsoft.com/office/drawing/2014/main" id="{1B2A7987-DABA-417C-A432-708A4C9A915F}"/>
              </a:ext>
            </a:extLst>
          </p:cNvPr>
          <p:cNvSpPr/>
          <p:nvPr/>
        </p:nvSpPr>
        <p:spPr bwMode="auto">
          <a:xfrm>
            <a:off x="9358680" y="3626414"/>
            <a:ext cx="2514989" cy="1110352"/>
          </a:xfrm>
          <a:prstGeom prst="rect">
            <a:avLst/>
          </a:prstGeom>
          <a:solidFill>
            <a:schemeClr val="accent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19" name="Rectangle 18">
            <a:extLst>
              <a:ext uri="{FF2B5EF4-FFF2-40B4-BE49-F238E27FC236}">
                <a16:creationId xmlns:a16="http://schemas.microsoft.com/office/drawing/2014/main" id="{7B86C7D5-4690-4FAB-89AB-0A345156DAA4}"/>
              </a:ext>
            </a:extLst>
          </p:cNvPr>
          <p:cNvSpPr/>
          <p:nvPr/>
        </p:nvSpPr>
        <p:spPr bwMode="auto">
          <a:xfrm>
            <a:off x="9358679" y="908707"/>
            <a:ext cx="2514989" cy="1316484"/>
          </a:xfrm>
          <a:prstGeom prst="rect">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16838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Optimization User Interface</a:t>
            </a:r>
          </a:p>
        </p:txBody>
      </p:sp>
      <p:sp>
        <p:nvSpPr>
          <p:cNvPr id="3" name="Content Placeholder 2"/>
          <p:cNvSpPr>
            <a:spLocks noGrp="1"/>
          </p:cNvSpPr>
          <p:nvPr>
            <p:ph idx="1"/>
          </p:nvPr>
        </p:nvSpPr>
        <p:spPr>
          <a:xfrm>
            <a:off x="1217612" y="2488201"/>
            <a:ext cx="8074281" cy="3607106"/>
          </a:xfrm>
        </p:spPr>
        <p:txBody>
          <a:bodyPr>
            <a:normAutofit lnSpcReduction="10000"/>
          </a:bodyPr>
          <a:lstStyle/>
          <a:p>
            <a:r>
              <a:rPr lang="en-US"/>
              <a:t>Browser-based or rich client communicates with model on a server</a:t>
            </a:r>
          </a:p>
          <a:p>
            <a:r>
              <a:rPr lang="en-US"/>
              <a:t>Typically built by the Optimization Team as a deliverable of the modeling effort</a:t>
            </a:r>
          </a:p>
          <a:p>
            <a:r>
              <a:rPr lang="en-US"/>
              <a:t>Reason #1: Deeply integrated into displaying Model Internals at high speed</a:t>
            </a:r>
          </a:p>
          <a:p>
            <a:r>
              <a:rPr lang="en-US"/>
              <a:t>Reason #2: Users do not distinguish between the “model” and its interface</a:t>
            </a:r>
          </a:p>
          <a:p>
            <a:endParaRPr lang="en-US"/>
          </a:p>
          <a:p>
            <a:endParaRPr lang="en-US"/>
          </a:p>
          <a:p>
            <a:endParaRPr lang="en-US"/>
          </a:p>
        </p:txBody>
      </p:sp>
      <p:sp>
        <p:nvSpPr>
          <p:cNvPr id="21" name="Rectangle 20"/>
          <p:cNvSpPr/>
          <p:nvPr/>
        </p:nvSpPr>
        <p:spPr bwMode="auto">
          <a:xfrm>
            <a:off x="9358680" y="4816729"/>
            <a:ext cx="2514989" cy="1110352"/>
          </a:xfrm>
          <a:prstGeom prst="rect">
            <a:avLst/>
          </a:prstGeom>
          <a:solidFill>
            <a:schemeClr val="bg1"/>
          </a:solidFill>
          <a:ln w="38100" cap="flat" cmpd="sng" algn="ctr">
            <a:solidFill>
              <a:srgbClr val="00B05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grpSp>
        <p:nvGrpSpPr>
          <p:cNvPr id="24" name="Group 23"/>
          <p:cNvGrpSpPr/>
          <p:nvPr/>
        </p:nvGrpSpPr>
        <p:grpSpPr>
          <a:xfrm>
            <a:off x="10030655" y="74339"/>
            <a:ext cx="2068476" cy="859761"/>
            <a:chOff x="9212780" y="963275"/>
            <a:chExt cx="2429565" cy="992619"/>
          </a:xfrm>
        </p:grpSpPr>
        <p:pic>
          <p:nvPicPr>
            <p:cNvPr id="25"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26" name="TextBox 25"/>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4" name="Date Placeholder 3">
            <a:extLst>
              <a:ext uri="{FF2B5EF4-FFF2-40B4-BE49-F238E27FC236}">
                <a16:creationId xmlns:a16="http://schemas.microsoft.com/office/drawing/2014/main" id="{A6056027-59E3-4753-B1C7-CD0EE163F92F}"/>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2888D01D-5401-4E7F-B8B8-C28E61E033B4}"/>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AC45D9DA-D51F-47EE-9A74-056EA231F9D6}"/>
              </a:ext>
            </a:extLst>
          </p:cNvPr>
          <p:cNvSpPr>
            <a:spLocks noGrp="1"/>
          </p:cNvSpPr>
          <p:nvPr>
            <p:ph type="sldNum" sz="quarter" idx="12"/>
          </p:nvPr>
        </p:nvSpPr>
        <p:spPr/>
        <p:txBody>
          <a:bodyPr/>
          <a:lstStyle/>
          <a:p>
            <a:fld id="{7DC1BBB0-96F0-4077-A278-0F3FB5C104D3}" type="slidenum">
              <a:rPr lang="en-US" smtClean="0"/>
              <a:t>75</a:t>
            </a:fld>
            <a:endParaRPr lang="en-US"/>
          </a:p>
        </p:txBody>
      </p:sp>
      <p:sp>
        <p:nvSpPr>
          <p:cNvPr id="15" name="Rectangle 14">
            <a:extLst>
              <a:ext uri="{FF2B5EF4-FFF2-40B4-BE49-F238E27FC236}">
                <a16:creationId xmlns:a16="http://schemas.microsoft.com/office/drawing/2014/main" id="{0C306188-32C5-4706-9315-22D39504E4E1}"/>
              </a:ext>
            </a:extLst>
          </p:cNvPr>
          <p:cNvSpPr/>
          <p:nvPr/>
        </p:nvSpPr>
        <p:spPr bwMode="auto">
          <a:xfrm>
            <a:off x="5014502" y="904225"/>
            <a:ext cx="1665528" cy="147768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16" name="Left-Right Arrow 14">
            <a:extLst>
              <a:ext uri="{FF2B5EF4-FFF2-40B4-BE49-F238E27FC236}">
                <a16:creationId xmlns:a16="http://schemas.microsoft.com/office/drawing/2014/main" id="{6F58CBD2-8913-43D6-B23E-78C5354AE2EE}"/>
              </a:ext>
            </a:extLst>
          </p:cNvPr>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22" name="Rectangle 21">
            <a:extLst>
              <a:ext uri="{FF2B5EF4-FFF2-40B4-BE49-F238E27FC236}">
                <a16:creationId xmlns:a16="http://schemas.microsoft.com/office/drawing/2014/main" id="{98083774-568A-4919-B59C-FC591A911FCB}"/>
              </a:ext>
            </a:extLst>
          </p:cNvPr>
          <p:cNvSpPr/>
          <p:nvPr/>
        </p:nvSpPr>
        <p:spPr bwMode="auto">
          <a:xfrm>
            <a:off x="9358680" y="2238235"/>
            <a:ext cx="2514989" cy="1362090"/>
          </a:xfrm>
          <a:prstGeom prst="rect">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23" name="Rectangle 22">
            <a:extLst>
              <a:ext uri="{FF2B5EF4-FFF2-40B4-BE49-F238E27FC236}">
                <a16:creationId xmlns:a16="http://schemas.microsoft.com/office/drawing/2014/main" id="{B30914B6-C57F-43F9-B007-801AEC4509D4}"/>
              </a:ext>
            </a:extLst>
          </p:cNvPr>
          <p:cNvSpPr/>
          <p:nvPr/>
        </p:nvSpPr>
        <p:spPr bwMode="auto">
          <a:xfrm>
            <a:off x="9358680" y="3626414"/>
            <a:ext cx="2514989" cy="1110352"/>
          </a:xfrm>
          <a:prstGeom prst="rect">
            <a:avLst/>
          </a:prstGeom>
          <a:solidFill>
            <a:schemeClr val="accent5"/>
          </a:solidFill>
          <a:ln w="76200"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27" name="Rectangle 26">
            <a:extLst>
              <a:ext uri="{FF2B5EF4-FFF2-40B4-BE49-F238E27FC236}">
                <a16:creationId xmlns:a16="http://schemas.microsoft.com/office/drawing/2014/main" id="{117E2E3D-1603-4B1D-850E-D8E226F58A4F}"/>
              </a:ext>
            </a:extLst>
          </p:cNvPr>
          <p:cNvSpPr/>
          <p:nvPr/>
        </p:nvSpPr>
        <p:spPr bwMode="auto">
          <a:xfrm>
            <a:off x="9358679" y="908707"/>
            <a:ext cx="2514989" cy="1316484"/>
          </a:xfrm>
          <a:prstGeom prst="rect">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35302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Model Diagnostics</a:t>
            </a:r>
          </a:p>
        </p:txBody>
      </p:sp>
      <p:sp>
        <p:nvSpPr>
          <p:cNvPr id="3" name="Content Placeholder 2"/>
          <p:cNvSpPr>
            <a:spLocks noGrp="1"/>
          </p:cNvSpPr>
          <p:nvPr>
            <p:ph idx="1"/>
          </p:nvPr>
        </p:nvSpPr>
        <p:spPr>
          <a:xfrm>
            <a:off x="1593436" y="2608336"/>
            <a:ext cx="9782801" cy="3690070"/>
          </a:xfrm>
        </p:spPr>
        <p:txBody>
          <a:bodyPr/>
          <a:lstStyle/>
          <a:p>
            <a:r>
              <a:rPr lang="en-US"/>
              <a:t>Input History</a:t>
            </a:r>
          </a:p>
          <a:p>
            <a:r>
              <a:rPr lang="en-US"/>
              <a:t>Recommendations History</a:t>
            </a:r>
          </a:p>
          <a:p>
            <a:r>
              <a:rPr lang="en-US"/>
              <a:t>Model State History (snapshots)</a:t>
            </a:r>
          </a:p>
          <a:p>
            <a:r>
              <a:rPr lang="en-US"/>
              <a:t>User Interface Log (watch user selections)</a:t>
            </a:r>
          </a:p>
          <a:p>
            <a:endParaRPr lang="en-US"/>
          </a:p>
          <a:p>
            <a:endParaRPr lang="en-US"/>
          </a:p>
          <a:p>
            <a:endParaRPr lang="en-US"/>
          </a:p>
        </p:txBody>
      </p:sp>
      <p:sp>
        <p:nvSpPr>
          <p:cNvPr id="25" name="Rectangle 24"/>
          <p:cNvSpPr/>
          <p:nvPr/>
        </p:nvSpPr>
        <p:spPr bwMode="auto">
          <a:xfrm>
            <a:off x="9358680" y="4816729"/>
            <a:ext cx="2514989" cy="1110352"/>
          </a:xfrm>
          <a:prstGeom prst="rect">
            <a:avLst/>
          </a:prstGeom>
          <a:solidFill>
            <a:schemeClr val="bg1"/>
          </a:solidFill>
          <a:ln w="76200" cap="flat" cmpd="sng" algn="ctr">
            <a:solidFill>
              <a:srgbClr val="FFC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Model Diagnostics</a:t>
            </a:r>
          </a:p>
        </p:txBody>
      </p:sp>
      <p:grpSp>
        <p:nvGrpSpPr>
          <p:cNvPr id="26" name="Group 25"/>
          <p:cNvGrpSpPr/>
          <p:nvPr/>
        </p:nvGrpSpPr>
        <p:grpSpPr>
          <a:xfrm>
            <a:off x="10030655" y="74339"/>
            <a:ext cx="2068476" cy="859761"/>
            <a:chOff x="9212780" y="963275"/>
            <a:chExt cx="2429565" cy="992619"/>
          </a:xfrm>
        </p:grpSpPr>
        <p:pic>
          <p:nvPicPr>
            <p:cNvPr id="27" name="Picture 17" descr="4 inch PCI logo (high)"/>
            <p:cNvPicPr>
              <a:picLocks noChangeAspect="1" noChangeArrowheads="1"/>
            </p:cNvPicPr>
            <p:nvPr/>
          </p:nvPicPr>
          <p:blipFill>
            <a:blip r:embed="rId2" cstate="print"/>
            <a:srcRect l="36923" t="-232" r="36961" b="58789"/>
            <a:stretch>
              <a:fillRect/>
            </a:stretch>
          </p:blipFill>
          <p:spPr bwMode="auto">
            <a:xfrm>
              <a:off x="9243704" y="963275"/>
              <a:ext cx="2398641" cy="992619"/>
            </a:xfrm>
            <a:prstGeom prst="rect">
              <a:avLst/>
            </a:prstGeom>
            <a:noFill/>
          </p:spPr>
        </p:pic>
        <p:sp>
          <p:nvSpPr>
            <p:cNvPr id="28" name="TextBox 27"/>
            <p:cNvSpPr txBox="1"/>
            <p:nvPr/>
          </p:nvSpPr>
          <p:spPr>
            <a:xfrm>
              <a:off x="9212780" y="1061248"/>
              <a:ext cx="1045028" cy="603915"/>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Technical</a:t>
              </a:r>
            </a:p>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Side</a:t>
              </a:r>
            </a:p>
          </p:txBody>
        </p:sp>
      </p:grpSp>
      <p:sp>
        <p:nvSpPr>
          <p:cNvPr id="4" name="Date Placeholder 3">
            <a:extLst>
              <a:ext uri="{FF2B5EF4-FFF2-40B4-BE49-F238E27FC236}">
                <a16:creationId xmlns:a16="http://schemas.microsoft.com/office/drawing/2014/main" id="{5AD814ED-7ECE-4AA7-94CE-D5CDC8C022DB}"/>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6DE0F2BF-54A2-4B9E-A8A5-AB123C1B5B2D}"/>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30DD8DC2-0F64-4507-9E9C-55E35BC8672D}"/>
              </a:ext>
            </a:extLst>
          </p:cNvPr>
          <p:cNvSpPr>
            <a:spLocks noGrp="1"/>
          </p:cNvSpPr>
          <p:nvPr>
            <p:ph type="sldNum" sz="quarter" idx="12"/>
          </p:nvPr>
        </p:nvSpPr>
        <p:spPr/>
        <p:txBody>
          <a:bodyPr/>
          <a:lstStyle/>
          <a:p>
            <a:fld id="{7DC1BBB0-96F0-4077-A278-0F3FB5C104D3}" type="slidenum">
              <a:rPr lang="en-US" smtClean="0"/>
              <a:t>76</a:t>
            </a:fld>
            <a:endParaRPr lang="en-US"/>
          </a:p>
        </p:txBody>
      </p:sp>
      <p:sp>
        <p:nvSpPr>
          <p:cNvPr id="15" name="Rectangle 14">
            <a:extLst>
              <a:ext uri="{FF2B5EF4-FFF2-40B4-BE49-F238E27FC236}">
                <a16:creationId xmlns:a16="http://schemas.microsoft.com/office/drawing/2014/main" id="{D9DC0E55-5805-412B-AD0F-089F28FBCE05}"/>
              </a:ext>
            </a:extLst>
          </p:cNvPr>
          <p:cNvSpPr/>
          <p:nvPr/>
        </p:nvSpPr>
        <p:spPr bwMode="auto">
          <a:xfrm>
            <a:off x="5014502" y="904225"/>
            <a:ext cx="1665528" cy="1477686"/>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solidFill>
                  <a:srgbClr val="003366"/>
                </a:solidFill>
                <a:latin typeface="Calibri"/>
              </a:rPr>
              <a:t>IT System</a:t>
            </a:r>
          </a:p>
          <a:p>
            <a:pPr algn="ctr"/>
            <a:r>
              <a:rPr lang="en-US" sz="1799">
                <a:solidFill>
                  <a:srgbClr val="003366"/>
                </a:solidFill>
                <a:latin typeface="Calibri"/>
              </a:rPr>
              <a:t>DBMS</a:t>
            </a:r>
          </a:p>
        </p:txBody>
      </p:sp>
      <p:sp>
        <p:nvSpPr>
          <p:cNvPr id="16" name="Left-Right Arrow 14">
            <a:extLst>
              <a:ext uri="{FF2B5EF4-FFF2-40B4-BE49-F238E27FC236}">
                <a16:creationId xmlns:a16="http://schemas.microsoft.com/office/drawing/2014/main" id="{F71BA03E-CBBD-4B65-B499-81E6A4B53D12}"/>
              </a:ext>
            </a:extLst>
          </p:cNvPr>
          <p:cNvSpPr/>
          <p:nvPr/>
        </p:nvSpPr>
        <p:spPr bwMode="auto">
          <a:xfrm>
            <a:off x="6780212" y="1273386"/>
            <a:ext cx="2466984" cy="576047"/>
          </a:xfrm>
          <a:prstGeom prst="lef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999">
                <a:solidFill>
                  <a:srgbClr val="003366"/>
                </a:solidFill>
                <a:latin typeface="Calibri"/>
              </a:rPr>
              <a:t>Data Transport</a:t>
            </a:r>
          </a:p>
        </p:txBody>
      </p:sp>
      <p:sp>
        <p:nvSpPr>
          <p:cNvPr id="17" name="Rectangle 16">
            <a:extLst>
              <a:ext uri="{FF2B5EF4-FFF2-40B4-BE49-F238E27FC236}">
                <a16:creationId xmlns:a16="http://schemas.microsoft.com/office/drawing/2014/main" id="{CF1C5022-3906-4124-B4CC-65A00B810333}"/>
              </a:ext>
            </a:extLst>
          </p:cNvPr>
          <p:cNvSpPr/>
          <p:nvPr/>
        </p:nvSpPr>
        <p:spPr bwMode="auto">
          <a:xfrm>
            <a:off x="9358680" y="2238235"/>
            <a:ext cx="2514989" cy="1362090"/>
          </a:xfrm>
          <a:prstGeom prst="rect">
            <a:avLst/>
          </a:prstGeom>
          <a:solidFill>
            <a:srgbClr val="00B05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Model</a:t>
            </a:r>
          </a:p>
        </p:txBody>
      </p:sp>
      <p:sp>
        <p:nvSpPr>
          <p:cNvPr id="18" name="Rectangle 17">
            <a:extLst>
              <a:ext uri="{FF2B5EF4-FFF2-40B4-BE49-F238E27FC236}">
                <a16:creationId xmlns:a16="http://schemas.microsoft.com/office/drawing/2014/main" id="{67F56125-144E-4ED8-86E3-28A7D0FB4801}"/>
              </a:ext>
            </a:extLst>
          </p:cNvPr>
          <p:cNvSpPr/>
          <p:nvPr/>
        </p:nvSpPr>
        <p:spPr bwMode="auto">
          <a:xfrm>
            <a:off x="9358680" y="3626414"/>
            <a:ext cx="2514989" cy="1110352"/>
          </a:xfrm>
          <a:prstGeom prst="rect">
            <a:avLst/>
          </a:prstGeom>
          <a:solidFill>
            <a:schemeClr val="accent5"/>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User Interface</a:t>
            </a:r>
          </a:p>
        </p:txBody>
      </p:sp>
      <p:sp>
        <p:nvSpPr>
          <p:cNvPr id="22" name="Rectangle 21">
            <a:extLst>
              <a:ext uri="{FF2B5EF4-FFF2-40B4-BE49-F238E27FC236}">
                <a16:creationId xmlns:a16="http://schemas.microsoft.com/office/drawing/2014/main" id="{88FE3E40-7A48-42E2-8B18-24FB58D36CD4}"/>
              </a:ext>
            </a:extLst>
          </p:cNvPr>
          <p:cNvSpPr/>
          <p:nvPr/>
        </p:nvSpPr>
        <p:spPr bwMode="auto">
          <a:xfrm>
            <a:off x="9358679" y="908707"/>
            <a:ext cx="2514989" cy="1316484"/>
          </a:xfrm>
          <a:prstGeom prst="rect">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05" tIns="45702" rIns="91405" bIns="45702" numCol="1" rtlCol="0" anchor="ctr" anchorCtr="0" compatLnSpc="1">
            <a:prstTxWarp prst="textNoShape">
              <a:avLst/>
            </a:prstTxWarp>
          </a:bodyPr>
          <a:lstStyle/>
          <a:p>
            <a:pPr algn="ctr"/>
            <a:r>
              <a:rPr lang="en-US" sz="2999">
                <a:solidFill>
                  <a:prstClr val="black"/>
                </a:solidFill>
                <a:latin typeface="Calibri"/>
              </a:rPr>
              <a:t>Optimization</a:t>
            </a:r>
          </a:p>
          <a:p>
            <a:pPr algn="ctr"/>
            <a:r>
              <a:rPr lang="en-US" sz="2999">
                <a:solidFill>
                  <a:prstClr val="black"/>
                </a:solidFill>
                <a:latin typeface="Calibri"/>
              </a:rPr>
              <a:t>Database</a:t>
            </a:r>
          </a:p>
        </p:txBody>
      </p:sp>
    </p:spTree>
    <p:extLst>
      <p:ext uri="{BB962C8B-B14F-4D97-AF65-F5344CB8AC3E}">
        <p14:creationId xmlns:p14="http://schemas.microsoft.com/office/powerpoint/2010/main" val="414778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3445A8-D945-3040-7E40-C0ECFA1D2ADF}"/>
              </a:ext>
            </a:extLst>
          </p:cNvPr>
          <p:cNvSpPr>
            <a:spLocks noGrp="1"/>
          </p:cNvSpPr>
          <p:nvPr>
            <p:ph type="title"/>
          </p:nvPr>
        </p:nvSpPr>
        <p:spPr/>
        <p:txBody>
          <a:bodyPr/>
          <a:lstStyle/>
          <a:p>
            <a:r>
              <a:rPr lang="en-US"/>
              <a:t>Ensuring Adoption</a:t>
            </a:r>
          </a:p>
        </p:txBody>
      </p:sp>
      <p:sp>
        <p:nvSpPr>
          <p:cNvPr id="8" name="Text Placeholder 7">
            <a:extLst>
              <a:ext uri="{FF2B5EF4-FFF2-40B4-BE49-F238E27FC236}">
                <a16:creationId xmlns:a16="http://schemas.microsoft.com/office/drawing/2014/main" id="{63B0416A-BF9D-3199-D12D-AE177C18EECE}"/>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41375397-0547-BD04-B28F-42269D5F04CC}"/>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9C3B45F5-512B-B247-F203-89E8F0F11D39}"/>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4A92D25A-7DDE-940F-631E-FF634323E32F}"/>
              </a:ext>
            </a:extLst>
          </p:cNvPr>
          <p:cNvSpPr>
            <a:spLocks noGrp="1"/>
          </p:cNvSpPr>
          <p:nvPr>
            <p:ph type="sldNum" sz="quarter" idx="12"/>
          </p:nvPr>
        </p:nvSpPr>
        <p:spPr/>
        <p:txBody>
          <a:bodyPr/>
          <a:lstStyle/>
          <a:p>
            <a:fld id="{7DC1BBB0-96F0-4077-A278-0F3FB5C104D3}" type="slidenum">
              <a:rPr lang="en-US" smtClean="0"/>
              <a:t>77</a:t>
            </a:fld>
            <a:endParaRPr lang="en-US"/>
          </a:p>
        </p:txBody>
      </p:sp>
    </p:spTree>
    <p:extLst>
      <p:ext uri="{BB962C8B-B14F-4D97-AF65-F5344CB8AC3E}">
        <p14:creationId xmlns:p14="http://schemas.microsoft.com/office/powerpoint/2010/main" val="28466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363A81-D3F2-E79B-C888-DA8768D38060}"/>
              </a:ext>
            </a:extLst>
          </p:cNvPr>
          <p:cNvSpPr>
            <a:spLocks noGrp="1"/>
          </p:cNvSpPr>
          <p:nvPr>
            <p:ph type="title"/>
          </p:nvPr>
        </p:nvSpPr>
        <p:spPr>
          <a:xfrm>
            <a:off x="1074240" y="381000"/>
            <a:ext cx="3293422" cy="1371600"/>
          </a:xfrm>
        </p:spPr>
        <p:txBody>
          <a:bodyPr anchor="b">
            <a:normAutofit/>
          </a:bodyPr>
          <a:lstStyle/>
          <a:p>
            <a:r>
              <a:rPr lang="en-US"/>
              <a:t>Our Solution is Built: Let’s Give it to the Users!</a:t>
            </a:r>
          </a:p>
        </p:txBody>
      </p:sp>
      <p:sp>
        <p:nvSpPr>
          <p:cNvPr id="13" name="Content Placeholder 2">
            <a:extLst>
              <a:ext uri="{FF2B5EF4-FFF2-40B4-BE49-F238E27FC236}">
                <a16:creationId xmlns:a16="http://schemas.microsoft.com/office/drawing/2014/main" id="{92C7F583-8396-CEB1-FCDB-15A3B40E30B3}"/>
              </a:ext>
            </a:extLst>
          </p:cNvPr>
          <p:cNvSpPr>
            <a:spLocks noGrp="1"/>
          </p:cNvSpPr>
          <p:nvPr>
            <p:ph idx="1"/>
          </p:nvPr>
        </p:nvSpPr>
        <p:spPr>
          <a:xfrm>
            <a:off x="5180251" y="482600"/>
            <a:ext cx="6195986" cy="5689600"/>
          </a:xfrm>
        </p:spPr>
        <p:txBody>
          <a:bodyPr/>
          <a:lstStyle/>
          <a:p>
            <a:endParaRPr lang="en-US"/>
          </a:p>
        </p:txBody>
      </p:sp>
      <p:sp>
        <p:nvSpPr>
          <p:cNvPr id="15" name="Text Placeholder 3">
            <a:extLst>
              <a:ext uri="{FF2B5EF4-FFF2-40B4-BE49-F238E27FC236}">
                <a16:creationId xmlns:a16="http://schemas.microsoft.com/office/drawing/2014/main" id="{D5103DBF-1F71-BC37-5A60-57D4587CF3D4}"/>
              </a:ext>
            </a:extLst>
          </p:cNvPr>
          <p:cNvSpPr>
            <a:spLocks noGrp="1"/>
          </p:cNvSpPr>
          <p:nvPr>
            <p:ph type="body" sz="half" idx="2"/>
          </p:nvPr>
        </p:nvSpPr>
        <p:spPr>
          <a:xfrm>
            <a:off x="1074240" y="1828800"/>
            <a:ext cx="3293422" cy="4343400"/>
          </a:xfrm>
        </p:spPr>
        <p:txBody>
          <a:bodyPr/>
          <a:lstStyle/>
          <a:p>
            <a:pPr marL="342900" indent="-342900">
              <a:buFont typeface="Arial" panose="020B0604020202020204" pitchFamily="34" charset="0"/>
              <a:buChar char="•"/>
            </a:pPr>
            <a:r>
              <a:rPr lang="en-US"/>
              <a:t>We solved a Scheduling Problem</a:t>
            </a:r>
          </a:p>
          <a:p>
            <a:pPr marL="342900" indent="-342900">
              <a:buFont typeface="Arial" panose="020B0604020202020204" pitchFamily="34" charset="0"/>
              <a:buChar char="•"/>
            </a:pPr>
            <a:r>
              <a:rPr lang="en-US"/>
              <a:t>We show them these graphs.</a:t>
            </a:r>
          </a:p>
          <a:p>
            <a:pPr marL="342900" indent="-342900">
              <a:buFont typeface="Arial" panose="020B0604020202020204" pitchFamily="34" charset="0"/>
              <a:buChar char="•"/>
            </a:pPr>
            <a:endParaRPr lang="en-US"/>
          </a:p>
          <a:p>
            <a:pPr marL="342900" indent="-342900">
              <a:buFont typeface="Arial" panose="020B0604020202020204" pitchFamily="34" charset="0"/>
              <a:buChar char="•"/>
            </a:pPr>
            <a:r>
              <a:rPr lang="en-US" sz="4800"/>
              <a:t>What’s Missing?</a:t>
            </a:r>
          </a:p>
        </p:txBody>
      </p:sp>
      <p:sp>
        <p:nvSpPr>
          <p:cNvPr id="4" name="Date Placeholder 3">
            <a:extLst>
              <a:ext uri="{FF2B5EF4-FFF2-40B4-BE49-F238E27FC236}">
                <a16:creationId xmlns:a16="http://schemas.microsoft.com/office/drawing/2014/main" id="{4B488A90-C63A-7060-99C2-371428DE60CF}"/>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2023-04-16</a:t>
            </a:r>
          </a:p>
        </p:txBody>
      </p:sp>
      <p:sp>
        <p:nvSpPr>
          <p:cNvPr id="5" name="Footer Placeholder 4">
            <a:extLst>
              <a:ext uri="{FF2B5EF4-FFF2-40B4-BE49-F238E27FC236}">
                <a16:creationId xmlns:a16="http://schemas.microsoft.com/office/drawing/2014/main" id="{68E64AAB-1087-49F6-863E-6C46B1A83243}"/>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2023 (V1.0)</a:t>
            </a:r>
          </a:p>
        </p:txBody>
      </p:sp>
      <p:sp>
        <p:nvSpPr>
          <p:cNvPr id="6" name="Slide Number Placeholder 5">
            <a:extLst>
              <a:ext uri="{FF2B5EF4-FFF2-40B4-BE49-F238E27FC236}">
                <a16:creationId xmlns:a16="http://schemas.microsoft.com/office/drawing/2014/main" id="{15585AE6-E647-A9F7-9567-5B239C14CE05}"/>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78</a:t>
            </a:fld>
            <a:endParaRPr lang="en-US"/>
          </a:p>
        </p:txBody>
      </p:sp>
      <p:pic>
        <p:nvPicPr>
          <p:cNvPr id="9" name="Content Placeholder 10">
            <a:extLst>
              <a:ext uri="{FF2B5EF4-FFF2-40B4-BE49-F238E27FC236}">
                <a16:creationId xmlns:a16="http://schemas.microsoft.com/office/drawing/2014/main" id="{DB289C05-1B68-2200-E542-BF5336341254}"/>
              </a:ext>
            </a:extLst>
          </p:cNvPr>
          <p:cNvPicPr>
            <a:picLocks noChangeAspect="1"/>
          </p:cNvPicPr>
          <p:nvPr/>
        </p:nvPicPr>
        <p:blipFill>
          <a:blip r:embed="rId2"/>
          <a:srcRect/>
          <a:stretch/>
        </p:blipFill>
        <p:spPr>
          <a:xfrm>
            <a:off x="4901577" y="228600"/>
            <a:ext cx="5512521" cy="3100794"/>
          </a:xfrm>
          <a:prstGeom prst="rect">
            <a:avLst/>
          </a:prstGeom>
        </p:spPr>
      </p:pic>
      <p:pic>
        <p:nvPicPr>
          <p:cNvPr id="10" name="Picture 9">
            <a:extLst>
              <a:ext uri="{FF2B5EF4-FFF2-40B4-BE49-F238E27FC236}">
                <a16:creationId xmlns:a16="http://schemas.microsoft.com/office/drawing/2014/main" id="{FA61E8F2-9F56-2035-F65B-909DE747D48C}"/>
              </a:ext>
            </a:extLst>
          </p:cNvPr>
          <p:cNvPicPr>
            <a:picLocks noChangeAspect="1"/>
          </p:cNvPicPr>
          <p:nvPr/>
        </p:nvPicPr>
        <p:blipFill>
          <a:blip r:embed="rId3"/>
          <a:srcRect/>
          <a:stretch/>
        </p:blipFill>
        <p:spPr>
          <a:xfrm>
            <a:off x="5637212" y="3265890"/>
            <a:ext cx="6180923" cy="3090461"/>
          </a:xfrm>
          <a:prstGeom prst="rect">
            <a:avLst/>
          </a:prstGeom>
        </p:spPr>
      </p:pic>
    </p:spTree>
    <p:extLst>
      <p:ext uri="{BB962C8B-B14F-4D97-AF65-F5344CB8AC3E}">
        <p14:creationId xmlns:p14="http://schemas.microsoft.com/office/powerpoint/2010/main" val="234762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87EC7A-8E1A-BC87-44F1-8EB0C408F4AE}"/>
              </a:ext>
            </a:extLst>
          </p:cNvPr>
          <p:cNvSpPr>
            <a:spLocks noGrp="1"/>
          </p:cNvSpPr>
          <p:nvPr>
            <p:ph type="title"/>
          </p:nvPr>
        </p:nvSpPr>
        <p:spPr/>
        <p:txBody>
          <a:bodyPr>
            <a:normAutofit fontScale="90000"/>
          </a:bodyPr>
          <a:lstStyle/>
          <a:p>
            <a:r>
              <a:rPr lang="en-US"/>
              <a:t>What’s Missing????</a:t>
            </a:r>
          </a:p>
        </p:txBody>
      </p:sp>
      <p:sp>
        <p:nvSpPr>
          <p:cNvPr id="5" name="Date Placeholder 4">
            <a:extLst>
              <a:ext uri="{FF2B5EF4-FFF2-40B4-BE49-F238E27FC236}">
                <a16:creationId xmlns:a16="http://schemas.microsoft.com/office/drawing/2014/main" id="{2FA95E6D-E946-FD46-0FC7-0B81FA517E7C}"/>
              </a:ext>
            </a:extLst>
          </p:cNvPr>
          <p:cNvSpPr>
            <a:spLocks noGrp="1"/>
          </p:cNvSpPr>
          <p:nvPr>
            <p:ph type="dt" sz="half" idx="10"/>
          </p:nvPr>
        </p:nvSpPr>
        <p:spPr/>
        <p:txBody>
          <a:bodyPr/>
          <a:lstStyle/>
          <a:p>
            <a:r>
              <a:rPr lang="en-US"/>
              <a:t>2023-04-16</a:t>
            </a:r>
          </a:p>
        </p:txBody>
      </p:sp>
      <p:sp>
        <p:nvSpPr>
          <p:cNvPr id="6" name="Footer Placeholder 5">
            <a:extLst>
              <a:ext uri="{FF2B5EF4-FFF2-40B4-BE49-F238E27FC236}">
                <a16:creationId xmlns:a16="http://schemas.microsoft.com/office/drawing/2014/main" id="{B8D83AAB-FECB-1309-7AA0-AF9BE0921B8E}"/>
              </a:ext>
            </a:extLst>
          </p:cNvPr>
          <p:cNvSpPr>
            <a:spLocks noGrp="1"/>
          </p:cNvSpPr>
          <p:nvPr>
            <p:ph type="ftr" sz="quarter" idx="11"/>
          </p:nvPr>
        </p:nvSpPr>
        <p:spPr/>
        <p:txBody>
          <a:bodyPr/>
          <a:lstStyle/>
          <a:p>
            <a:r>
              <a:rPr lang="en-US"/>
              <a:t>Copyright © Princeton Consultants 2023 (V1.0)</a:t>
            </a:r>
          </a:p>
        </p:txBody>
      </p:sp>
      <p:sp>
        <p:nvSpPr>
          <p:cNvPr id="7" name="Slide Number Placeholder 6">
            <a:extLst>
              <a:ext uri="{FF2B5EF4-FFF2-40B4-BE49-F238E27FC236}">
                <a16:creationId xmlns:a16="http://schemas.microsoft.com/office/drawing/2014/main" id="{64961947-2940-F21A-3A9E-EDE5FE1935CD}"/>
              </a:ext>
            </a:extLst>
          </p:cNvPr>
          <p:cNvSpPr>
            <a:spLocks noGrp="1"/>
          </p:cNvSpPr>
          <p:nvPr>
            <p:ph type="sldNum" sz="quarter" idx="12"/>
          </p:nvPr>
        </p:nvSpPr>
        <p:spPr/>
        <p:txBody>
          <a:bodyPr/>
          <a:lstStyle/>
          <a:p>
            <a:fld id="{7DC1BBB0-96F0-4077-A278-0F3FB5C104D3}" type="slidenum">
              <a:rPr lang="en-US" smtClean="0"/>
              <a:t>79</a:t>
            </a:fld>
            <a:endParaRPr lang="en-US"/>
          </a:p>
        </p:txBody>
      </p:sp>
      <p:pic>
        <p:nvPicPr>
          <p:cNvPr id="9" name="Picture 8">
            <a:extLst>
              <a:ext uri="{FF2B5EF4-FFF2-40B4-BE49-F238E27FC236}">
                <a16:creationId xmlns:a16="http://schemas.microsoft.com/office/drawing/2014/main" id="{5B6E8678-654F-B336-AE5F-4F15E704957F}"/>
              </a:ext>
            </a:extLst>
          </p:cNvPr>
          <p:cNvPicPr>
            <a:picLocks noChangeAspect="1"/>
          </p:cNvPicPr>
          <p:nvPr/>
        </p:nvPicPr>
        <p:blipFill rotWithShape="1">
          <a:blip r:embed="rId2"/>
          <a:srcRect l="9936" r="11393"/>
          <a:stretch/>
        </p:blipFill>
        <p:spPr>
          <a:xfrm>
            <a:off x="2338939" y="3097443"/>
            <a:ext cx="8231060" cy="1952898"/>
          </a:xfrm>
          <a:prstGeom prst="rect">
            <a:avLst/>
          </a:prstGeom>
          <a:ln>
            <a:solidFill>
              <a:srgbClr val="00B0F0"/>
            </a:solidFill>
          </a:ln>
        </p:spPr>
      </p:pic>
      <p:sp>
        <p:nvSpPr>
          <p:cNvPr id="10" name="Rectangle 9">
            <a:extLst>
              <a:ext uri="{FF2B5EF4-FFF2-40B4-BE49-F238E27FC236}">
                <a16:creationId xmlns:a16="http://schemas.microsoft.com/office/drawing/2014/main" id="{04602411-2361-BAF7-E2C0-971FBF018160}"/>
              </a:ext>
            </a:extLst>
          </p:cNvPr>
          <p:cNvSpPr/>
          <p:nvPr/>
        </p:nvSpPr>
        <p:spPr>
          <a:xfrm>
            <a:off x="1953158" y="1325659"/>
            <a:ext cx="8891950" cy="144655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800" b="1" cap="none" spc="0">
                <a:ln/>
                <a:solidFill>
                  <a:schemeClr val="accent3"/>
                </a:solidFill>
                <a:effectLst/>
              </a:rPr>
              <a:t>THE SCHEDULE!!</a:t>
            </a:r>
          </a:p>
        </p:txBody>
      </p:sp>
    </p:spTree>
    <p:extLst>
      <p:ext uri="{BB962C8B-B14F-4D97-AF65-F5344CB8AC3E}">
        <p14:creationId xmlns:p14="http://schemas.microsoft.com/office/powerpoint/2010/main" val="332708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C681-CA6E-2FCC-930F-3ED35876F249}"/>
              </a:ext>
            </a:extLst>
          </p:cNvPr>
          <p:cNvSpPr>
            <a:spLocks noGrp="1"/>
          </p:cNvSpPr>
          <p:nvPr>
            <p:ph type="title"/>
          </p:nvPr>
        </p:nvSpPr>
        <p:spPr/>
        <p:txBody>
          <a:bodyPr>
            <a:normAutofit fontScale="90000"/>
          </a:bodyPr>
          <a:lstStyle/>
          <a:p>
            <a:r>
              <a:rPr lang="en-US" dirty="0"/>
              <a:t>Example Project – Business Requirements</a:t>
            </a:r>
          </a:p>
        </p:txBody>
      </p:sp>
      <p:sp>
        <p:nvSpPr>
          <p:cNvPr id="8" name="Freeform 7">
            <a:extLst>
              <a:ext uri="{FF2B5EF4-FFF2-40B4-BE49-F238E27FC236}">
                <a16:creationId xmlns:a16="http://schemas.microsoft.com/office/drawing/2014/main" id="{9CCF88C0-A480-7220-C6B9-15EC5840910B}"/>
              </a:ext>
            </a:extLst>
          </p:cNvPr>
          <p:cNvSpPr/>
          <p:nvPr/>
        </p:nvSpPr>
        <p:spPr>
          <a:xfrm>
            <a:off x="2281659" y="1042457"/>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Tool needs to solve quickly and allow for re-solve with certain tasks locked in place</a:t>
            </a:r>
            <a:endParaRPr lang="en-US" sz="2000" kern="1200" dirty="0"/>
          </a:p>
        </p:txBody>
      </p:sp>
      <p:sp>
        <p:nvSpPr>
          <p:cNvPr id="9" name="Freeform 8">
            <a:extLst>
              <a:ext uri="{FF2B5EF4-FFF2-40B4-BE49-F238E27FC236}">
                <a16:creationId xmlns:a16="http://schemas.microsoft.com/office/drawing/2014/main" id="{DCAD078C-271C-984E-BD54-7A337FF6E2C4}"/>
              </a:ext>
            </a:extLst>
          </p:cNvPr>
          <p:cNvSpPr/>
          <p:nvPr/>
        </p:nvSpPr>
        <p:spPr>
          <a:xfrm>
            <a:off x="5171413" y="1042457"/>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Present users a view of the resulting task assignments</a:t>
            </a:r>
            <a:endParaRPr lang="en-US" sz="2000" kern="1200" dirty="0"/>
          </a:p>
        </p:txBody>
      </p:sp>
      <p:sp>
        <p:nvSpPr>
          <p:cNvPr id="10" name="Freeform 9">
            <a:extLst>
              <a:ext uri="{FF2B5EF4-FFF2-40B4-BE49-F238E27FC236}">
                <a16:creationId xmlns:a16="http://schemas.microsoft.com/office/drawing/2014/main" id="{98E7AF45-0D0C-0E32-4369-65AEDFA513DF}"/>
              </a:ext>
            </a:extLst>
          </p:cNvPr>
          <p:cNvSpPr/>
          <p:nvPr/>
        </p:nvSpPr>
        <p:spPr>
          <a:xfrm>
            <a:off x="8061166" y="1042457"/>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solution needs to minimize the cost of the assignments based on the resource specific costs of the assignment</a:t>
            </a:r>
            <a:endParaRPr lang="en-US" sz="2000" kern="1200" dirty="0"/>
          </a:p>
        </p:txBody>
      </p:sp>
      <p:sp>
        <p:nvSpPr>
          <p:cNvPr id="11" name="Freeform 10">
            <a:extLst>
              <a:ext uri="{FF2B5EF4-FFF2-40B4-BE49-F238E27FC236}">
                <a16:creationId xmlns:a16="http://schemas.microsoft.com/office/drawing/2014/main" id="{25195F5A-8737-7E84-91F8-29A0763D749A}"/>
              </a:ext>
            </a:extLst>
          </p:cNvPr>
          <p:cNvSpPr/>
          <p:nvPr/>
        </p:nvSpPr>
        <p:spPr>
          <a:xfrm>
            <a:off x="2281659" y="2881391"/>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solution needs to prevent a resource from exceeding their maximum work hours</a:t>
            </a:r>
            <a:endParaRPr lang="en-US" sz="2000" kern="1200" dirty="0"/>
          </a:p>
        </p:txBody>
      </p:sp>
      <p:sp>
        <p:nvSpPr>
          <p:cNvPr id="12" name="Freeform 11">
            <a:extLst>
              <a:ext uri="{FF2B5EF4-FFF2-40B4-BE49-F238E27FC236}">
                <a16:creationId xmlns:a16="http://schemas.microsoft.com/office/drawing/2014/main" id="{E4836BB6-3BD4-CABC-22D9-326809F6AB3E}"/>
              </a:ext>
            </a:extLst>
          </p:cNvPr>
          <p:cNvSpPr/>
          <p:nvPr/>
        </p:nvSpPr>
        <p:spPr>
          <a:xfrm>
            <a:off x="5171413" y="2881391"/>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solution needs to prevent assignments of tasks to resources who are not qualified to perform the task</a:t>
            </a:r>
            <a:endParaRPr lang="en-US" sz="2000" kern="1200" dirty="0"/>
          </a:p>
        </p:txBody>
      </p:sp>
      <p:sp>
        <p:nvSpPr>
          <p:cNvPr id="13" name="Freeform 12">
            <a:extLst>
              <a:ext uri="{FF2B5EF4-FFF2-40B4-BE49-F238E27FC236}">
                <a16:creationId xmlns:a16="http://schemas.microsoft.com/office/drawing/2014/main" id="{B1F6AD19-1185-AB96-8F6D-38CC46527A25}"/>
              </a:ext>
            </a:extLst>
          </p:cNvPr>
          <p:cNvSpPr/>
          <p:nvPr/>
        </p:nvSpPr>
        <p:spPr>
          <a:xfrm>
            <a:off x="8061166" y="2881391"/>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solution needs to ensure each resource group meets its minimum number of tasks for the day</a:t>
            </a:r>
            <a:endParaRPr lang="en-US" sz="2000" kern="1200" dirty="0"/>
          </a:p>
        </p:txBody>
      </p:sp>
      <p:sp>
        <p:nvSpPr>
          <p:cNvPr id="14" name="Freeform 13">
            <a:extLst>
              <a:ext uri="{FF2B5EF4-FFF2-40B4-BE49-F238E27FC236}">
                <a16:creationId xmlns:a16="http://schemas.microsoft.com/office/drawing/2014/main" id="{8BAB0CD6-551B-DDEF-3C4A-33A94C1E4180}"/>
              </a:ext>
            </a:extLst>
          </p:cNvPr>
          <p:cNvSpPr/>
          <p:nvPr/>
        </p:nvSpPr>
        <p:spPr>
          <a:xfrm>
            <a:off x="3726536" y="4720326"/>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The solution needs to ensure each resource group does not exceed its maximum number of tasks for the day</a:t>
            </a:r>
            <a:endParaRPr lang="en-US" sz="2000" kern="1200" dirty="0"/>
          </a:p>
        </p:txBody>
      </p:sp>
      <p:sp>
        <p:nvSpPr>
          <p:cNvPr id="15" name="Freeform 14">
            <a:extLst>
              <a:ext uri="{FF2B5EF4-FFF2-40B4-BE49-F238E27FC236}">
                <a16:creationId xmlns:a16="http://schemas.microsoft.com/office/drawing/2014/main" id="{14CDAB47-C29B-F338-FD0C-3881A9384F26}"/>
              </a:ext>
            </a:extLst>
          </p:cNvPr>
          <p:cNvSpPr/>
          <p:nvPr/>
        </p:nvSpPr>
        <p:spPr>
          <a:xfrm>
            <a:off x="6616289" y="4720326"/>
            <a:ext cx="2627048" cy="1576229"/>
          </a:xfrm>
          <a:custGeom>
            <a:avLst/>
            <a:gdLst>
              <a:gd name="connsiteX0" fmla="*/ 0 w 2627048"/>
              <a:gd name="connsiteY0" fmla="*/ 0 h 1576229"/>
              <a:gd name="connsiteX1" fmla="*/ 2627048 w 2627048"/>
              <a:gd name="connsiteY1" fmla="*/ 0 h 1576229"/>
              <a:gd name="connsiteX2" fmla="*/ 2627048 w 2627048"/>
              <a:gd name="connsiteY2" fmla="*/ 1576229 h 1576229"/>
              <a:gd name="connsiteX3" fmla="*/ 0 w 2627048"/>
              <a:gd name="connsiteY3" fmla="*/ 1576229 h 1576229"/>
              <a:gd name="connsiteX4" fmla="*/ 0 w 2627048"/>
              <a:gd name="connsiteY4" fmla="*/ 0 h 1576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7048" h="1576229">
                <a:moveTo>
                  <a:pt x="0" y="0"/>
                </a:moveTo>
                <a:lnTo>
                  <a:pt x="2627048" y="0"/>
                </a:lnTo>
                <a:lnTo>
                  <a:pt x="2627048" y="1576229"/>
                </a:lnTo>
                <a:lnTo>
                  <a:pt x="0" y="1576229"/>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Allow for re-solves locking the assignments for tasks that have already been started</a:t>
            </a:r>
            <a:endParaRPr lang="en-US" sz="2000" kern="1200" dirty="0"/>
          </a:p>
        </p:txBody>
      </p:sp>
      <p:sp>
        <p:nvSpPr>
          <p:cNvPr id="4" name="Date Placeholder 3">
            <a:extLst>
              <a:ext uri="{FF2B5EF4-FFF2-40B4-BE49-F238E27FC236}">
                <a16:creationId xmlns:a16="http://schemas.microsoft.com/office/drawing/2014/main" id="{3BB9BB7A-BCFE-0873-2BCA-4940DE02B2D5}"/>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7B1E0675-36DB-A9AE-2E77-4E8832446184}"/>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252111A2-45DC-C7C6-D036-583858B57433}"/>
              </a:ext>
            </a:extLst>
          </p:cNvPr>
          <p:cNvSpPr>
            <a:spLocks noGrp="1"/>
          </p:cNvSpPr>
          <p:nvPr>
            <p:ph type="sldNum" sz="quarter" idx="12"/>
          </p:nvPr>
        </p:nvSpPr>
        <p:spPr/>
        <p:txBody>
          <a:bodyPr/>
          <a:lstStyle/>
          <a:p>
            <a:fld id="{7DC1BBB0-96F0-4077-A278-0F3FB5C104D3}" type="slidenum">
              <a:rPr lang="en-US" smtClean="0"/>
              <a:t>8</a:t>
            </a:fld>
            <a:endParaRPr lang="en-US"/>
          </a:p>
        </p:txBody>
      </p:sp>
      <p:pic>
        <p:nvPicPr>
          <p:cNvPr id="25" name="Graphic 24" descr="Handshake with solid fill">
            <a:extLst>
              <a:ext uri="{FF2B5EF4-FFF2-40B4-BE49-F238E27FC236}">
                <a16:creationId xmlns:a16="http://schemas.microsoft.com/office/drawing/2014/main" id="{3F7A0162-322A-DEA8-98A1-EF28FE35E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6012" y="990600"/>
            <a:ext cx="5181600" cy="5181600"/>
          </a:xfrm>
          <a:prstGeom prst="rect">
            <a:avLst/>
          </a:prstGeom>
        </p:spPr>
      </p:pic>
    </p:spTree>
    <p:extLst>
      <p:ext uri="{BB962C8B-B14F-4D97-AF65-F5344CB8AC3E}">
        <p14:creationId xmlns:p14="http://schemas.microsoft.com/office/powerpoint/2010/main" val="258478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2E2E69-3B73-18CF-F06A-C2300FB333FD}"/>
              </a:ext>
            </a:extLst>
          </p:cNvPr>
          <p:cNvSpPr>
            <a:spLocks noGrp="1"/>
          </p:cNvSpPr>
          <p:nvPr>
            <p:ph type="title"/>
          </p:nvPr>
        </p:nvSpPr>
        <p:spPr/>
        <p:txBody>
          <a:bodyPr>
            <a:normAutofit fontScale="90000"/>
          </a:bodyPr>
          <a:lstStyle/>
          <a:p>
            <a:r>
              <a:rPr lang="en-US"/>
              <a:t>What Happened?</a:t>
            </a:r>
          </a:p>
        </p:txBody>
      </p:sp>
      <p:sp>
        <p:nvSpPr>
          <p:cNvPr id="7" name="Content Placeholder 6">
            <a:extLst>
              <a:ext uri="{FF2B5EF4-FFF2-40B4-BE49-F238E27FC236}">
                <a16:creationId xmlns:a16="http://schemas.microsoft.com/office/drawing/2014/main" id="{6D8B2A30-B848-E51F-52F0-5829E18FDE98}"/>
              </a:ext>
            </a:extLst>
          </p:cNvPr>
          <p:cNvSpPr>
            <a:spLocks noGrp="1"/>
          </p:cNvSpPr>
          <p:nvPr>
            <p:ph idx="1"/>
          </p:nvPr>
        </p:nvSpPr>
        <p:spPr/>
        <p:txBody>
          <a:bodyPr>
            <a:normAutofit lnSpcReduction="10000"/>
          </a:bodyPr>
          <a:lstStyle/>
          <a:p>
            <a:r>
              <a:rPr lang="en-US" dirty="0"/>
              <a:t>We Listened to the Client</a:t>
            </a:r>
          </a:p>
          <a:p>
            <a:r>
              <a:rPr lang="en-US" dirty="0"/>
              <a:t>They Told us “Assign Resources to Tasks”</a:t>
            </a:r>
          </a:p>
          <a:p>
            <a:pPr lvl="1"/>
            <a:r>
              <a:rPr lang="en-US" dirty="0"/>
              <a:t>Each Resource Can Work Only So Many Hours in a Day</a:t>
            </a:r>
          </a:p>
          <a:p>
            <a:r>
              <a:rPr lang="en-US" dirty="0"/>
              <a:t>They Didn’t Tell Us </a:t>
            </a:r>
          </a:p>
          <a:p>
            <a:pPr lvl="1"/>
            <a:r>
              <a:rPr lang="en-US" dirty="0"/>
              <a:t>“We need to know </a:t>
            </a:r>
            <a:r>
              <a:rPr lang="en-US" u="sng" dirty="0"/>
              <a:t>when</a:t>
            </a:r>
            <a:r>
              <a:rPr lang="en-US" dirty="0"/>
              <a:t> to do the tasks”</a:t>
            </a:r>
          </a:p>
          <a:p>
            <a:pPr lvl="1"/>
            <a:r>
              <a:rPr lang="en-US" dirty="0"/>
              <a:t>“At any one time, each resource can do at most a certain number of tasks”</a:t>
            </a:r>
          </a:p>
          <a:p>
            <a:pPr lvl="1"/>
            <a:r>
              <a:rPr lang="en-US" dirty="0"/>
              <a:t>“Each task is rounded to 5 minutes in length, not in hours”</a:t>
            </a:r>
          </a:p>
          <a:p>
            <a:r>
              <a:rPr lang="en-US" dirty="0"/>
              <a:t>Maybe because we only spoke to 2 of the 4 schedulers!</a:t>
            </a:r>
          </a:p>
          <a:p>
            <a:r>
              <a:rPr lang="en-US" dirty="0"/>
              <a:t>We thought it was a MIP</a:t>
            </a:r>
          </a:p>
          <a:p>
            <a:pPr lvl="1"/>
            <a:r>
              <a:rPr lang="en-US" dirty="0"/>
              <a:t>But now we need to investigate Constraint Programming…..</a:t>
            </a:r>
          </a:p>
          <a:p>
            <a:pPr lvl="1"/>
            <a:endParaRPr lang="en-US" dirty="0"/>
          </a:p>
          <a:p>
            <a:pPr lvl="1"/>
            <a:endParaRPr lang="en-US" dirty="0"/>
          </a:p>
        </p:txBody>
      </p:sp>
      <p:sp>
        <p:nvSpPr>
          <p:cNvPr id="3" name="Date Placeholder 2">
            <a:extLst>
              <a:ext uri="{FF2B5EF4-FFF2-40B4-BE49-F238E27FC236}">
                <a16:creationId xmlns:a16="http://schemas.microsoft.com/office/drawing/2014/main" id="{A2906193-3141-8E17-DE06-FB70A5A832D9}"/>
              </a:ext>
            </a:extLst>
          </p:cNvPr>
          <p:cNvSpPr>
            <a:spLocks noGrp="1"/>
          </p:cNvSpPr>
          <p:nvPr>
            <p:ph type="dt" sz="half" idx="10"/>
          </p:nvPr>
        </p:nvSpPr>
        <p:spPr/>
        <p:txBody>
          <a:bodyPr/>
          <a:lstStyle/>
          <a:p>
            <a:r>
              <a:rPr lang="en-US"/>
              <a:t>2023-04-16</a:t>
            </a:r>
          </a:p>
        </p:txBody>
      </p:sp>
      <p:sp>
        <p:nvSpPr>
          <p:cNvPr id="4" name="Footer Placeholder 3">
            <a:extLst>
              <a:ext uri="{FF2B5EF4-FFF2-40B4-BE49-F238E27FC236}">
                <a16:creationId xmlns:a16="http://schemas.microsoft.com/office/drawing/2014/main" id="{78CE41C5-D674-4811-429F-06C97C98DDA3}"/>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1803FF92-7719-A3A2-7146-6F777CE389F5}"/>
              </a:ext>
            </a:extLst>
          </p:cNvPr>
          <p:cNvSpPr>
            <a:spLocks noGrp="1"/>
          </p:cNvSpPr>
          <p:nvPr>
            <p:ph type="sldNum" sz="quarter" idx="12"/>
          </p:nvPr>
        </p:nvSpPr>
        <p:spPr/>
        <p:txBody>
          <a:bodyPr/>
          <a:lstStyle/>
          <a:p>
            <a:fld id="{7DC1BBB0-96F0-4077-A278-0F3FB5C104D3}" type="slidenum">
              <a:rPr lang="en-US" smtClean="0"/>
              <a:t>80</a:t>
            </a:fld>
            <a:endParaRPr lang="en-US"/>
          </a:p>
        </p:txBody>
      </p:sp>
    </p:spTree>
    <p:extLst>
      <p:ext uri="{BB962C8B-B14F-4D97-AF65-F5344CB8AC3E}">
        <p14:creationId xmlns:p14="http://schemas.microsoft.com/office/powerpoint/2010/main" val="338935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FC11-A4C5-3FA7-C2FE-A9CC2E54B446}"/>
              </a:ext>
            </a:extLst>
          </p:cNvPr>
          <p:cNvSpPr>
            <a:spLocks noGrp="1"/>
          </p:cNvSpPr>
          <p:nvPr>
            <p:ph type="title"/>
          </p:nvPr>
        </p:nvSpPr>
        <p:spPr/>
        <p:txBody>
          <a:bodyPr>
            <a:normAutofit fontScale="90000"/>
          </a:bodyPr>
          <a:lstStyle/>
          <a:p>
            <a:r>
              <a:rPr lang="en-US"/>
              <a:t>Issues in Scheduling Problems:  Objectives</a:t>
            </a:r>
          </a:p>
        </p:txBody>
      </p:sp>
      <p:sp>
        <p:nvSpPr>
          <p:cNvPr id="3" name="Content Placeholder 2">
            <a:extLst>
              <a:ext uri="{FF2B5EF4-FFF2-40B4-BE49-F238E27FC236}">
                <a16:creationId xmlns:a16="http://schemas.microsoft.com/office/drawing/2014/main" id="{81B53477-BB37-D191-BD4E-67913F544C4D}"/>
              </a:ext>
            </a:extLst>
          </p:cNvPr>
          <p:cNvSpPr>
            <a:spLocks noGrp="1"/>
          </p:cNvSpPr>
          <p:nvPr>
            <p:ph idx="1"/>
          </p:nvPr>
        </p:nvSpPr>
        <p:spPr/>
        <p:txBody>
          <a:bodyPr>
            <a:normAutofit/>
          </a:bodyPr>
          <a:lstStyle/>
          <a:p>
            <a:r>
              <a:rPr lang="en-US" sz="2400"/>
              <a:t>Tradeoff Issue of Tasks Required vs. Resource Capacity vs. Time</a:t>
            </a:r>
          </a:p>
          <a:p>
            <a:pPr lvl="1"/>
            <a:endParaRPr lang="en-US" sz="2000"/>
          </a:p>
        </p:txBody>
      </p:sp>
      <p:sp>
        <p:nvSpPr>
          <p:cNvPr id="4" name="Date Placeholder 3">
            <a:extLst>
              <a:ext uri="{FF2B5EF4-FFF2-40B4-BE49-F238E27FC236}">
                <a16:creationId xmlns:a16="http://schemas.microsoft.com/office/drawing/2014/main" id="{C18650A3-85BA-B7C3-05DC-98706B15A7C6}"/>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5C6DD860-7B18-8BF3-BB9B-DE1603958F78}"/>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0A47F81E-37A7-F3E4-0522-DDA3954746DE}"/>
              </a:ext>
            </a:extLst>
          </p:cNvPr>
          <p:cNvSpPr>
            <a:spLocks noGrp="1"/>
          </p:cNvSpPr>
          <p:nvPr>
            <p:ph type="sldNum" sz="quarter" idx="12"/>
          </p:nvPr>
        </p:nvSpPr>
        <p:spPr/>
        <p:txBody>
          <a:bodyPr/>
          <a:lstStyle/>
          <a:p>
            <a:fld id="{7DC1BBB0-96F0-4077-A278-0F3FB5C104D3}" type="slidenum">
              <a:rPr lang="en-US" smtClean="0"/>
              <a:t>81</a:t>
            </a:fld>
            <a:endParaRPr lang="en-US"/>
          </a:p>
        </p:txBody>
      </p:sp>
      <p:sp>
        <p:nvSpPr>
          <p:cNvPr id="7" name="Oval 6">
            <a:extLst>
              <a:ext uri="{FF2B5EF4-FFF2-40B4-BE49-F238E27FC236}">
                <a16:creationId xmlns:a16="http://schemas.microsoft.com/office/drawing/2014/main" id="{E41B5F3D-857D-67A7-D535-124F20545D2F}"/>
              </a:ext>
            </a:extLst>
          </p:cNvPr>
          <p:cNvSpPr/>
          <p:nvPr/>
        </p:nvSpPr>
        <p:spPr>
          <a:xfrm>
            <a:off x="5301340" y="2027548"/>
            <a:ext cx="1690457" cy="9906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Maximize Tasks</a:t>
            </a:r>
          </a:p>
        </p:txBody>
      </p:sp>
      <p:sp>
        <p:nvSpPr>
          <p:cNvPr id="8" name="Oval 7">
            <a:extLst>
              <a:ext uri="{FF2B5EF4-FFF2-40B4-BE49-F238E27FC236}">
                <a16:creationId xmlns:a16="http://schemas.microsoft.com/office/drawing/2014/main" id="{1E4B0329-9EE1-4493-C83F-F55C49F65F5C}"/>
              </a:ext>
            </a:extLst>
          </p:cNvPr>
          <p:cNvSpPr/>
          <p:nvPr/>
        </p:nvSpPr>
        <p:spPr>
          <a:xfrm>
            <a:off x="9508198" y="3553480"/>
            <a:ext cx="1563318" cy="990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Minimize Time</a:t>
            </a:r>
          </a:p>
        </p:txBody>
      </p:sp>
      <p:sp>
        <p:nvSpPr>
          <p:cNvPr id="9" name="Oval 8">
            <a:extLst>
              <a:ext uri="{FF2B5EF4-FFF2-40B4-BE49-F238E27FC236}">
                <a16:creationId xmlns:a16="http://schemas.microsoft.com/office/drawing/2014/main" id="{0BABD352-873B-508B-669D-0FF387EEFFB8}"/>
              </a:ext>
            </a:extLst>
          </p:cNvPr>
          <p:cNvSpPr/>
          <p:nvPr/>
        </p:nvSpPr>
        <p:spPr>
          <a:xfrm>
            <a:off x="1593436" y="3553480"/>
            <a:ext cx="1690457" cy="9906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Minimize Resources</a:t>
            </a:r>
          </a:p>
        </p:txBody>
      </p:sp>
      <p:cxnSp>
        <p:nvCxnSpPr>
          <p:cNvPr id="11" name="Straight Arrow Connector 10">
            <a:extLst>
              <a:ext uri="{FF2B5EF4-FFF2-40B4-BE49-F238E27FC236}">
                <a16:creationId xmlns:a16="http://schemas.microsoft.com/office/drawing/2014/main" id="{75F6591B-C3C9-85A0-CB64-749C90212CB4}"/>
              </a:ext>
            </a:extLst>
          </p:cNvPr>
          <p:cNvCxnSpPr>
            <a:stCxn id="7" idx="5"/>
            <a:endCxn id="8" idx="1"/>
          </p:cNvCxnSpPr>
          <p:nvPr/>
        </p:nvCxnSpPr>
        <p:spPr>
          <a:xfrm>
            <a:off x="6744235" y="2873078"/>
            <a:ext cx="2992906" cy="825472"/>
          </a:xfrm>
          <a:prstGeom prst="straightConnector1">
            <a:avLst/>
          </a:prstGeom>
          <a:ln w="76200">
            <a:solidFill>
              <a:schemeClr val="accent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499F614-9B33-DEC4-3D50-87C6ABA57FBA}"/>
              </a:ext>
            </a:extLst>
          </p:cNvPr>
          <p:cNvCxnSpPr>
            <a:cxnSpLocks/>
            <a:stCxn id="7" idx="3"/>
            <a:endCxn id="9" idx="7"/>
          </p:cNvCxnSpPr>
          <p:nvPr/>
        </p:nvCxnSpPr>
        <p:spPr>
          <a:xfrm flipH="1">
            <a:off x="3036331" y="2873078"/>
            <a:ext cx="2512571" cy="825472"/>
          </a:xfrm>
          <a:prstGeom prst="straightConnector1">
            <a:avLst/>
          </a:prstGeom>
          <a:ln w="76200">
            <a:solidFill>
              <a:schemeClr val="accent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485CB58-C1EA-904E-B907-1370A5F13A1F}"/>
              </a:ext>
            </a:extLst>
          </p:cNvPr>
          <p:cNvCxnSpPr>
            <a:cxnSpLocks/>
            <a:stCxn id="8" idx="2"/>
            <a:endCxn id="9" idx="6"/>
          </p:cNvCxnSpPr>
          <p:nvPr/>
        </p:nvCxnSpPr>
        <p:spPr>
          <a:xfrm flipH="1">
            <a:off x="3283893" y="4048780"/>
            <a:ext cx="6224305" cy="0"/>
          </a:xfrm>
          <a:prstGeom prst="straightConnector1">
            <a:avLst/>
          </a:prstGeom>
          <a:ln w="76200">
            <a:solidFill>
              <a:schemeClr val="accent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B8BE8D1-6030-0546-9B08-5273858EE1B0}"/>
              </a:ext>
            </a:extLst>
          </p:cNvPr>
          <p:cNvSpPr txBox="1"/>
          <p:nvPr/>
        </p:nvSpPr>
        <p:spPr>
          <a:xfrm>
            <a:off x="2152600" y="1501182"/>
            <a:ext cx="8918916" cy="646331"/>
          </a:xfrm>
          <a:prstGeom prst="rect">
            <a:avLst/>
          </a:prstGeom>
          <a:noFill/>
        </p:spPr>
        <p:txBody>
          <a:bodyPr wrap="none" rtlCol="0">
            <a:spAutoFit/>
          </a:bodyPr>
          <a:lstStyle/>
          <a:p>
            <a:r>
              <a:rPr lang="en-US" sz="1800"/>
              <a:t>Given a certain resource capacity, how many tasks can you execute in a specified time frame?</a:t>
            </a:r>
          </a:p>
          <a:p>
            <a:endParaRPr lang="en-US"/>
          </a:p>
        </p:txBody>
      </p:sp>
      <p:sp>
        <p:nvSpPr>
          <p:cNvPr id="20" name="TextBox 19">
            <a:extLst>
              <a:ext uri="{FF2B5EF4-FFF2-40B4-BE49-F238E27FC236}">
                <a16:creationId xmlns:a16="http://schemas.microsoft.com/office/drawing/2014/main" id="{74F8103B-D5E8-EA3F-0C1F-CBD647F583BF}"/>
              </a:ext>
            </a:extLst>
          </p:cNvPr>
          <p:cNvSpPr txBox="1"/>
          <p:nvPr/>
        </p:nvSpPr>
        <p:spPr>
          <a:xfrm>
            <a:off x="9144000" y="4544081"/>
            <a:ext cx="2306102" cy="2031325"/>
          </a:xfrm>
          <a:prstGeom prst="rect">
            <a:avLst/>
          </a:prstGeom>
          <a:noFill/>
        </p:spPr>
        <p:txBody>
          <a:bodyPr wrap="square" rtlCol="0">
            <a:spAutoFit/>
          </a:bodyPr>
          <a:lstStyle/>
          <a:p>
            <a:r>
              <a:rPr lang="en-US" sz="1800"/>
              <a:t>Given a certain resource capacity, and a set of tasks to execute, what is the shortest schedule that can be created?</a:t>
            </a:r>
          </a:p>
          <a:p>
            <a:endParaRPr lang="en-US"/>
          </a:p>
        </p:txBody>
      </p:sp>
      <p:sp>
        <p:nvSpPr>
          <p:cNvPr id="23" name="TextBox 22">
            <a:extLst>
              <a:ext uri="{FF2B5EF4-FFF2-40B4-BE49-F238E27FC236}">
                <a16:creationId xmlns:a16="http://schemas.microsoft.com/office/drawing/2014/main" id="{2D22157D-146A-91A1-3AC3-C983B5EAC20C}"/>
              </a:ext>
            </a:extLst>
          </p:cNvPr>
          <p:cNvSpPr txBox="1"/>
          <p:nvPr/>
        </p:nvSpPr>
        <p:spPr>
          <a:xfrm>
            <a:off x="1519571" y="4659974"/>
            <a:ext cx="2374854" cy="1754326"/>
          </a:xfrm>
          <a:prstGeom prst="rect">
            <a:avLst/>
          </a:prstGeom>
          <a:noFill/>
        </p:spPr>
        <p:txBody>
          <a:bodyPr wrap="square" rtlCol="0">
            <a:spAutoFit/>
          </a:bodyPr>
          <a:lstStyle/>
          <a:p>
            <a:r>
              <a:rPr lang="en-US" sz="1800"/>
              <a:t>How much resource capacity is needed to execute a given set of tasks in a specified time frame?</a:t>
            </a:r>
          </a:p>
          <a:p>
            <a:endParaRPr lang="en-US"/>
          </a:p>
        </p:txBody>
      </p:sp>
    </p:spTree>
    <p:extLst>
      <p:ext uri="{BB962C8B-B14F-4D97-AF65-F5344CB8AC3E}">
        <p14:creationId xmlns:p14="http://schemas.microsoft.com/office/powerpoint/2010/main" val="32058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9C46-5881-2A15-D8DB-E7C495C0CD50}"/>
              </a:ext>
            </a:extLst>
          </p:cNvPr>
          <p:cNvSpPr>
            <a:spLocks noGrp="1"/>
          </p:cNvSpPr>
          <p:nvPr>
            <p:ph type="title"/>
          </p:nvPr>
        </p:nvSpPr>
        <p:spPr/>
        <p:txBody>
          <a:bodyPr>
            <a:normAutofit fontScale="90000"/>
          </a:bodyPr>
          <a:lstStyle/>
          <a:p>
            <a:r>
              <a:rPr lang="en-US"/>
              <a:t>Schedule Planning vs. Operational Scheduling</a:t>
            </a:r>
          </a:p>
        </p:txBody>
      </p:sp>
      <p:sp>
        <p:nvSpPr>
          <p:cNvPr id="3" name="Content Placeholder 2">
            <a:extLst>
              <a:ext uri="{FF2B5EF4-FFF2-40B4-BE49-F238E27FC236}">
                <a16:creationId xmlns:a16="http://schemas.microsoft.com/office/drawing/2014/main" id="{792AE66A-310C-BEA1-79FF-B19BA289D3FC}"/>
              </a:ext>
            </a:extLst>
          </p:cNvPr>
          <p:cNvSpPr>
            <a:spLocks noGrp="1"/>
          </p:cNvSpPr>
          <p:nvPr>
            <p:ph idx="1"/>
          </p:nvPr>
        </p:nvSpPr>
        <p:spPr/>
        <p:txBody>
          <a:bodyPr>
            <a:normAutofit fontScale="92500" lnSpcReduction="20000"/>
          </a:bodyPr>
          <a:lstStyle/>
          <a:p>
            <a:r>
              <a:rPr lang="en-US"/>
              <a:t>Planning</a:t>
            </a:r>
          </a:p>
          <a:p>
            <a:pPr lvl="1"/>
            <a:r>
              <a:rPr lang="en-US"/>
              <a:t>Schedule tasks</a:t>
            </a:r>
          </a:p>
          <a:p>
            <a:pPr lvl="1"/>
            <a:r>
              <a:rPr lang="en-US"/>
              <a:t>Assign resources</a:t>
            </a:r>
          </a:p>
          <a:p>
            <a:pPr lvl="1"/>
            <a:r>
              <a:rPr lang="en-US"/>
              <a:t>Everything can be Changed</a:t>
            </a:r>
          </a:p>
          <a:p>
            <a:pPr lvl="1"/>
            <a:r>
              <a:rPr lang="en-US"/>
              <a:t>Don’t Worry About the Past – Schedule the Future</a:t>
            </a:r>
          </a:p>
          <a:p>
            <a:r>
              <a:rPr lang="en-US"/>
              <a:t>Operations</a:t>
            </a:r>
          </a:p>
          <a:p>
            <a:pPr lvl="1"/>
            <a:r>
              <a:rPr lang="en-US"/>
              <a:t>The Resources are Working on Assigned Tasks</a:t>
            </a:r>
          </a:p>
          <a:p>
            <a:pPr lvl="1"/>
            <a:r>
              <a:rPr lang="en-US"/>
              <a:t>Which Tasks and Resources can be Changed by Optimization?</a:t>
            </a:r>
          </a:p>
          <a:p>
            <a:pPr lvl="2"/>
            <a:r>
              <a:rPr lang="en-US"/>
              <a:t>Which future tasks and resource assignments are locked?</a:t>
            </a:r>
          </a:p>
          <a:p>
            <a:pPr lvl="1"/>
            <a:r>
              <a:rPr lang="en-US"/>
              <a:t>Maintain Future Schedule Stability</a:t>
            </a:r>
          </a:p>
          <a:p>
            <a:pPr lvl="2"/>
            <a:r>
              <a:rPr lang="en-US"/>
              <a:t>Minimize Changes to the Planned Schedule</a:t>
            </a:r>
          </a:p>
          <a:p>
            <a:pPr lvl="1"/>
            <a:r>
              <a:rPr lang="en-US"/>
              <a:t>What Events Trigger Changes to the Schedule?</a:t>
            </a:r>
          </a:p>
          <a:p>
            <a:pPr lvl="2"/>
            <a:r>
              <a:rPr lang="en-US"/>
              <a:t>New tasks and resources</a:t>
            </a:r>
          </a:p>
          <a:p>
            <a:pPr lvl="2"/>
            <a:r>
              <a:rPr lang="en-US"/>
              <a:t>Deleted tasks and unavailable resources</a:t>
            </a:r>
          </a:p>
          <a:p>
            <a:pPr lvl="2"/>
            <a:r>
              <a:rPr lang="en-US"/>
              <a:t>New estimates for task duration, or resource requirements</a:t>
            </a:r>
          </a:p>
          <a:p>
            <a:pPr lvl="1"/>
            <a:endParaRPr lang="en-US"/>
          </a:p>
          <a:p>
            <a:pPr lvl="1"/>
            <a:endParaRPr lang="en-US"/>
          </a:p>
        </p:txBody>
      </p:sp>
      <p:sp>
        <p:nvSpPr>
          <p:cNvPr id="4" name="Date Placeholder 3">
            <a:extLst>
              <a:ext uri="{FF2B5EF4-FFF2-40B4-BE49-F238E27FC236}">
                <a16:creationId xmlns:a16="http://schemas.microsoft.com/office/drawing/2014/main" id="{04EC84C3-2F51-8677-A3D7-9F95A98EFDD4}"/>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08E7EF9E-E79C-35BE-1834-23CFC5AEC8D5}"/>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C42B34DE-1585-9968-549F-7BDC139EA885}"/>
              </a:ext>
            </a:extLst>
          </p:cNvPr>
          <p:cNvSpPr>
            <a:spLocks noGrp="1"/>
          </p:cNvSpPr>
          <p:nvPr>
            <p:ph type="sldNum" sz="quarter" idx="12"/>
          </p:nvPr>
        </p:nvSpPr>
        <p:spPr/>
        <p:txBody>
          <a:bodyPr/>
          <a:lstStyle/>
          <a:p>
            <a:fld id="{7DC1BBB0-96F0-4077-A278-0F3FB5C104D3}" type="slidenum">
              <a:rPr lang="en-US" smtClean="0"/>
              <a:t>82</a:t>
            </a:fld>
            <a:endParaRPr lang="en-US"/>
          </a:p>
        </p:txBody>
      </p:sp>
    </p:spTree>
    <p:extLst>
      <p:ext uri="{BB962C8B-B14F-4D97-AF65-F5344CB8AC3E}">
        <p14:creationId xmlns:p14="http://schemas.microsoft.com/office/powerpoint/2010/main" val="80008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CFB8-0A25-4754-B1BB-C185E5A93F8C}"/>
              </a:ext>
            </a:extLst>
          </p:cNvPr>
          <p:cNvSpPr>
            <a:spLocks noGrp="1"/>
          </p:cNvSpPr>
          <p:nvPr>
            <p:ph type="title"/>
          </p:nvPr>
        </p:nvSpPr>
        <p:spPr/>
        <p:txBody>
          <a:bodyPr>
            <a:normAutofit fontScale="90000"/>
          </a:bodyPr>
          <a:lstStyle/>
          <a:p>
            <a:r>
              <a:rPr lang="en-US"/>
              <a:t>Example Assuming Annual Scheduling: Schedule on Jan. 1</a:t>
            </a:r>
          </a:p>
        </p:txBody>
      </p:sp>
      <p:sp>
        <p:nvSpPr>
          <p:cNvPr id="3" name="Date Placeholder 2">
            <a:extLst>
              <a:ext uri="{FF2B5EF4-FFF2-40B4-BE49-F238E27FC236}">
                <a16:creationId xmlns:a16="http://schemas.microsoft.com/office/drawing/2014/main" id="{4A749DEE-95ED-359D-D73E-4D76030BC170}"/>
              </a:ext>
            </a:extLst>
          </p:cNvPr>
          <p:cNvSpPr>
            <a:spLocks noGrp="1"/>
          </p:cNvSpPr>
          <p:nvPr>
            <p:ph type="dt" sz="half" idx="10"/>
          </p:nvPr>
        </p:nvSpPr>
        <p:spPr/>
        <p:txBody>
          <a:bodyPr/>
          <a:lstStyle/>
          <a:p>
            <a:r>
              <a:rPr lang="en-US"/>
              <a:t>2023-04-16</a:t>
            </a:r>
          </a:p>
        </p:txBody>
      </p:sp>
      <p:sp>
        <p:nvSpPr>
          <p:cNvPr id="4" name="Footer Placeholder 3">
            <a:extLst>
              <a:ext uri="{FF2B5EF4-FFF2-40B4-BE49-F238E27FC236}">
                <a16:creationId xmlns:a16="http://schemas.microsoft.com/office/drawing/2014/main" id="{A95F5B6D-7333-0792-44C5-A0887DBD5550}"/>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20A09C5C-3562-E63A-058F-B0DEF74F1701}"/>
              </a:ext>
            </a:extLst>
          </p:cNvPr>
          <p:cNvSpPr>
            <a:spLocks noGrp="1"/>
          </p:cNvSpPr>
          <p:nvPr>
            <p:ph type="sldNum" sz="quarter" idx="12"/>
          </p:nvPr>
        </p:nvSpPr>
        <p:spPr/>
        <p:txBody>
          <a:bodyPr/>
          <a:lstStyle/>
          <a:p>
            <a:fld id="{7DC1BBB0-96F0-4077-A278-0F3FB5C104D3}" type="slidenum">
              <a:rPr lang="en-US" smtClean="0"/>
              <a:t>83</a:t>
            </a:fld>
            <a:endParaRPr lang="en-US"/>
          </a:p>
        </p:txBody>
      </p:sp>
      <p:pic>
        <p:nvPicPr>
          <p:cNvPr id="7" name="Picture 6">
            <a:extLst>
              <a:ext uri="{FF2B5EF4-FFF2-40B4-BE49-F238E27FC236}">
                <a16:creationId xmlns:a16="http://schemas.microsoft.com/office/drawing/2014/main" id="{696EA6CD-778C-F473-38FE-649EFF342327}"/>
              </a:ext>
            </a:extLst>
          </p:cNvPr>
          <p:cNvPicPr>
            <a:picLocks noChangeAspect="1"/>
          </p:cNvPicPr>
          <p:nvPr/>
        </p:nvPicPr>
        <p:blipFill rotWithShape="1">
          <a:blip r:embed="rId2"/>
          <a:srcRect l="7675"/>
          <a:stretch/>
        </p:blipFill>
        <p:spPr>
          <a:xfrm>
            <a:off x="2111603" y="974091"/>
            <a:ext cx="9685111" cy="4909817"/>
          </a:xfrm>
          <a:prstGeom prst="rect">
            <a:avLst/>
          </a:prstGeom>
        </p:spPr>
      </p:pic>
    </p:spTree>
    <p:extLst>
      <p:ext uri="{BB962C8B-B14F-4D97-AF65-F5344CB8AC3E}">
        <p14:creationId xmlns:p14="http://schemas.microsoft.com/office/powerpoint/2010/main" val="81148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CFB8-0A25-4754-B1BB-C185E5A93F8C}"/>
              </a:ext>
            </a:extLst>
          </p:cNvPr>
          <p:cNvSpPr>
            <a:spLocks noGrp="1"/>
          </p:cNvSpPr>
          <p:nvPr>
            <p:ph type="title"/>
          </p:nvPr>
        </p:nvSpPr>
        <p:spPr/>
        <p:txBody>
          <a:bodyPr>
            <a:normAutofit fontScale="90000"/>
          </a:bodyPr>
          <a:lstStyle/>
          <a:p>
            <a:r>
              <a:rPr lang="en-US"/>
              <a:t>Example Assuming Annual Scheduling: Schedule on July 1</a:t>
            </a:r>
          </a:p>
        </p:txBody>
      </p:sp>
      <p:sp>
        <p:nvSpPr>
          <p:cNvPr id="3" name="Date Placeholder 2">
            <a:extLst>
              <a:ext uri="{FF2B5EF4-FFF2-40B4-BE49-F238E27FC236}">
                <a16:creationId xmlns:a16="http://schemas.microsoft.com/office/drawing/2014/main" id="{4A749DEE-95ED-359D-D73E-4D76030BC170}"/>
              </a:ext>
            </a:extLst>
          </p:cNvPr>
          <p:cNvSpPr>
            <a:spLocks noGrp="1"/>
          </p:cNvSpPr>
          <p:nvPr>
            <p:ph type="dt" sz="half" idx="10"/>
          </p:nvPr>
        </p:nvSpPr>
        <p:spPr/>
        <p:txBody>
          <a:bodyPr/>
          <a:lstStyle/>
          <a:p>
            <a:r>
              <a:rPr lang="en-US"/>
              <a:t>2023-04-16</a:t>
            </a:r>
          </a:p>
        </p:txBody>
      </p:sp>
      <p:sp>
        <p:nvSpPr>
          <p:cNvPr id="4" name="Footer Placeholder 3">
            <a:extLst>
              <a:ext uri="{FF2B5EF4-FFF2-40B4-BE49-F238E27FC236}">
                <a16:creationId xmlns:a16="http://schemas.microsoft.com/office/drawing/2014/main" id="{A95F5B6D-7333-0792-44C5-A0887DBD5550}"/>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20A09C5C-3562-E63A-058F-B0DEF74F1701}"/>
              </a:ext>
            </a:extLst>
          </p:cNvPr>
          <p:cNvSpPr>
            <a:spLocks noGrp="1"/>
          </p:cNvSpPr>
          <p:nvPr>
            <p:ph type="sldNum" sz="quarter" idx="12"/>
          </p:nvPr>
        </p:nvSpPr>
        <p:spPr/>
        <p:txBody>
          <a:bodyPr/>
          <a:lstStyle/>
          <a:p>
            <a:fld id="{7DC1BBB0-96F0-4077-A278-0F3FB5C104D3}" type="slidenum">
              <a:rPr lang="en-US" smtClean="0"/>
              <a:t>84</a:t>
            </a:fld>
            <a:endParaRPr lang="en-US"/>
          </a:p>
        </p:txBody>
      </p:sp>
      <p:pic>
        <p:nvPicPr>
          <p:cNvPr id="8" name="Picture 7">
            <a:extLst>
              <a:ext uri="{FF2B5EF4-FFF2-40B4-BE49-F238E27FC236}">
                <a16:creationId xmlns:a16="http://schemas.microsoft.com/office/drawing/2014/main" id="{17EB1757-6D78-AE38-4DAB-7CEFFB8E4007}"/>
              </a:ext>
            </a:extLst>
          </p:cNvPr>
          <p:cNvPicPr>
            <a:picLocks noChangeAspect="1"/>
          </p:cNvPicPr>
          <p:nvPr/>
        </p:nvPicPr>
        <p:blipFill rotWithShape="1">
          <a:blip r:embed="rId2"/>
          <a:srcRect l="6706"/>
          <a:stretch/>
        </p:blipFill>
        <p:spPr>
          <a:xfrm>
            <a:off x="2055816" y="1523999"/>
            <a:ext cx="9541695" cy="4714003"/>
          </a:xfrm>
          <a:prstGeom prst="rect">
            <a:avLst/>
          </a:prstGeom>
        </p:spPr>
      </p:pic>
      <p:cxnSp>
        <p:nvCxnSpPr>
          <p:cNvPr id="10" name="Straight Connector 9">
            <a:extLst>
              <a:ext uri="{FF2B5EF4-FFF2-40B4-BE49-F238E27FC236}">
                <a16:creationId xmlns:a16="http://schemas.microsoft.com/office/drawing/2014/main" id="{235D3009-8D9A-A12C-E537-6982B74FEC97}"/>
              </a:ext>
            </a:extLst>
          </p:cNvPr>
          <p:cNvCxnSpPr/>
          <p:nvPr/>
        </p:nvCxnSpPr>
        <p:spPr>
          <a:xfrm>
            <a:off x="2589212" y="1066800"/>
            <a:ext cx="0" cy="5410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51AB9D6-6FC0-752D-A306-DCCD626C8477}"/>
              </a:ext>
            </a:extLst>
          </p:cNvPr>
          <p:cNvSpPr/>
          <p:nvPr/>
        </p:nvSpPr>
        <p:spPr>
          <a:xfrm flipH="1">
            <a:off x="2055816" y="3547857"/>
            <a:ext cx="152392" cy="152400"/>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1404DF8-856C-F3EE-1148-C696509A3390}"/>
              </a:ext>
            </a:extLst>
          </p:cNvPr>
          <p:cNvSpPr/>
          <p:nvPr/>
        </p:nvSpPr>
        <p:spPr>
          <a:xfrm>
            <a:off x="3989390" y="2105465"/>
            <a:ext cx="4952997" cy="1524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DCB2CD-7A4E-1656-5831-D87300356CD0}"/>
              </a:ext>
            </a:extLst>
          </p:cNvPr>
          <p:cNvSpPr/>
          <p:nvPr/>
        </p:nvSpPr>
        <p:spPr>
          <a:xfrm>
            <a:off x="3646485" y="2295285"/>
            <a:ext cx="5648328" cy="18121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18C3E5-045F-D2DF-6AF9-61E5785F3108}"/>
              </a:ext>
            </a:extLst>
          </p:cNvPr>
          <p:cNvSpPr/>
          <p:nvPr/>
        </p:nvSpPr>
        <p:spPr>
          <a:xfrm>
            <a:off x="3294057" y="3334193"/>
            <a:ext cx="5648328" cy="1524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00CC0D-2610-3849-282F-BDBA7FC494C5}"/>
              </a:ext>
            </a:extLst>
          </p:cNvPr>
          <p:cNvSpPr/>
          <p:nvPr/>
        </p:nvSpPr>
        <p:spPr>
          <a:xfrm>
            <a:off x="3398833" y="4358135"/>
            <a:ext cx="5895979" cy="1524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EAE0E3-68FC-DDC1-9CC2-F4C6DA0CF5EF}"/>
              </a:ext>
            </a:extLst>
          </p:cNvPr>
          <p:cNvSpPr/>
          <p:nvPr/>
        </p:nvSpPr>
        <p:spPr>
          <a:xfrm>
            <a:off x="2970217" y="4774726"/>
            <a:ext cx="4800592" cy="1524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E17FF71-2AF7-DD4E-3DB2-304F45D6BFEF}"/>
              </a:ext>
            </a:extLst>
          </p:cNvPr>
          <p:cNvSpPr/>
          <p:nvPr/>
        </p:nvSpPr>
        <p:spPr>
          <a:xfrm>
            <a:off x="8942385" y="1011997"/>
            <a:ext cx="2028823" cy="221491"/>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CAN BE MOVED</a:t>
            </a:r>
          </a:p>
        </p:txBody>
      </p:sp>
      <p:sp>
        <p:nvSpPr>
          <p:cNvPr id="19" name="Rectangle 18">
            <a:extLst>
              <a:ext uri="{FF2B5EF4-FFF2-40B4-BE49-F238E27FC236}">
                <a16:creationId xmlns:a16="http://schemas.microsoft.com/office/drawing/2014/main" id="{8135EF12-529C-DD5C-349A-FE8FCD6450BA}"/>
              </a:ext>
            </a:extLst>
          </p:cNvPr>
          <p:cNvSpPr/>
          <p:nvPr/>
        </p:nvSpPr>
        <p:spPr>
          <a:xfrm flipH="1">
            <a:off x="3158724" y="1038207"/>
            <a:ext cx="2326086" cy="169071"/>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FINISHED</a:t>
            </a:r>
          </a:p>
        </p:txBody>
      </p:sp>
      <p:sp>
        <p:nvSpPr>
          <p:cNvPr id="20" name="Rectangle 19">
            <a:extLst>
              <a:ext uri="{FF2B5EF4-FFF2-40B4-BE49-F238E27FC236}">
                <a16:creationId xmlns:a16="http://schemas.microsoft.com/office/drawing/2014/main" id="{E1572838-092F-4CEB-C61E-74A2C5B2F4C3}"/>
              </a:ext>
            </a:extLst>
          </p:cNvPr>
          <p:cNvSpPr/>
          <p:nvPr/>
        </p:nvSpPr>
        <p:spPr>
          <a:xfrm flipH="1">
            <a:off x="6197464" y="1038207"/>
            <a:ext cx="2326086" cy="169071"/>
          </a:xfrm>
          <a:prstGeom prst="rect">
            <a:avLst/>
          </a:prstGeom>
          <a:solidFill>
            <a:srgbClr val="636EFA"/>
          </a:solid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ACTIVE</a:t>
            </a:r>
          </a:p>
        </p:txBody>
      </p:sp>
    </p:spTree>
    <p:extLst>
      <p:ext uri="{BB962C8B-B14F-4D97-AF65-F5344CB8AC3E}">
        <p14:creationId xmlns:p14="http://schemas.microsoft.com/office/powerpoint/2010/main" val="79163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9E7261-DEA4-BA3A-3B3E-71F79B9EC8E0}"/>
              </a:ext>
            </a:extLst>
          </p:cNvPr>
          <p:cNvPicPr>
            <a:picLocks noChangeAspect="1"/>
          </p:cNvPicPr>
          <p:nvPr/>
        </p:nvPicPr>
        <p:blipFill rotWithShape="1">
          <a:blip r:embed="rId2"/>
          <a:srcRect l="6883"/>
          <a:stretch/>
        </p:blipFill>
        <p:spPr>
          <a:xfrm>
            <a:off x="2284412" y="1610867"/>
            <a:ext cx="9348553" cy="2987939"/>
          </a:xfrm>
          <a:prstGeom prst="rect">
            <a:avLst/>
          </a:prstGeom>
        </p:spPr>
      </p:pic>
      <p:sp>
        <p:nvSpPr>
          <p:cNvPr id="2" name="Title 1">
            <a:extLst>
              <a:ext uri="{FF2B5EF4-FFF2-40B4-BE49-F238E27FC236}">
                <a16:creationId xmlns:a16="http://schemas.microsoft.com/office/drawing/2014/main" id="{A061CFB8-0A25-4754-B1BB-C185E5A93F8C}"/>
              </a:ext>
            </a:extLst>
          </p:cNvPr>
          <p:cNvSpPr>
            <a:spLocks noGrp="1"/>
          </p:cNvSpPr>
          <p:nvPr>
            <p:ph type="title"/>
          </p:nvPr>
        </p:nvSpPr>
        <p:spPr/>
        <p:txBody>
          <a:bodyPr>
            <a:normAutofit fontScale="90000"/>
          </a:bodyPr>
          <a:lstStyle/>
          <a:p>
            <a:r>
              <a:rPr lang="en-US"/>
              <a:t>Example Assuming Annual Scheduling Schedule on Dec. 5</a:t>
            </a:r>
            <a:endParaRPr lang="en-US" strike="sngStrike"/>
          </a:p>
        </p:txBody>
      </p:sp>
      <p:sp>
        <p:nvSpPr>
          <p:cNvPr id="3" name="Date Placeholder 2">
            <a:extLst>
              <a:ext uri="{FF2B5EF4-FFF2-40B4-BE49-F238E27FC236}">
                <a16:creationId xmlns:a16="http://schemas.microsoft.com/office/drawing/2014/main" id="{4A749DEE-95ED-359D-D73E-4D76030BC170}"/>
              </a:ext>
            </a:extLst>
          </p:cNvPr>
          <p:cNvSpPr>
            <a:spLocks noGrp="1"/>
          </p:cNvSpPr>
          <p:nvPr>
            <p:ph type="dt" sz="half" idx="10"/>
          </p:nvPr>
        </p:nvSpPr>
        <p:spPr/>
        <p:txBody>
          <a:bodyPr/>
          <a:lstStyle/>
          <a:p>
            <a:r>
              <a:rPr lang="en-US"/>
              <a:t>2023-04-16</a:t>
            </a:r>
          </a:p>
        </p:txBody>
      </p:sp>
      <p:sp>
        <p:nvSpPr>
          <p:cNvPr id="4" name="Footer Placeholder 3">
            <a:extLst>
              <a:ext uri="{FF2B5EF4-FFF2-40B4-BE49-F238E27FC236}">
                <a16:creationId xmlns:a16="http://schemas.microsoft.com/office/drawing/2014/main" id="{A95F5B6D-7333-0792-44C5-A0887DBD5550}"/>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20A09C5C-3562-E63A-058F-B0DEF74F1701}"/>
              </a:ext>
            </a:extLst>
          </p:cNvPr>
          <p:cNvSpPr>
            <a:spLocks noGrp="1"/>
          </p:cNvSpPr>
          <p:nvPr>
            <p:ph type="sldNum" sz="quarter" idx="12"/>
          </p:nvPr>
        </p:nvSpPr>
        <p:spPr/>
        <p:txBody>
          <a:bodyPr/>
          <a:lstStyle/>
          <a:p>
            <a:fld id="{7DC1BBB0-96F0-4077-A278-0F3FB5C104D3}" type="slidenum">
              <a:rPr lang="en-US" smtClean="0"/>
              <a:t>85</a:t>
            </a:fld>
            <a:endParaRPr lang="en-US"/>
          </a:p>
        </p:txBody>
      </p:sp>
      <p:sp>
        <p:nvSpPr>
          <p:cNvPr id="18" name="Rectangle 17">
            <a:extLst>
              <a:ext uri="{FF2B5EF4-FFF2-40B4-BE49-F238E27FC236}">
                <a16:creationId xmlns:a16="http://schemas.microsoft.com/office/drawing/2014/main" id="{5E17FF71-2AF7-DD4E-3DB2-304F45D6BFEF}"/>
              </a:ext>
            </a:extLst>
          </p:cNvPr>
          <p:cNvSpPr/>
          <p:nvPr/>
        </p:nvSpPr>
        <p:spPr>
          <a:xfrm>
            <a:off x="8942385" y="1011997"/>
            <a:ext cx="2028823" cy="221491"/>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To be Scheduled</a:t>
            </a:r>
          </a:p>
        </p:txBody>
      </p:sp>
      <p:sp>
        <p:nvSpPr>
          <p:cNvPr id="19" name="Rectangle 18">
            <a:extLst>
              <a:ext uri="{FF2B5EF4-FFF2-40B4-BE49-F238E27FC236}">
                <a16:creationId xmlns:a16="http://schemas.microsoft.com/office/drawing/2014/main" id="{8135EF12-529C-DD5C-349A-FE8FCD6450BA}"/>
              </a:ext>
            </a:extLst>
          </p:cNvPr>
          <p:cNvSpPr/>
          <p:nvPr/>
        </p:nvSpPr>
        <p:spPr>
          <a:xfrm flipH="1">
            <a:off x="3158724" y="1038207"/>
            <a:ext cx="2326086" cy="169071"/>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FINISHED</a:t>
            </a:r>
          </a:p>
        </p:txBody>
      </p:sp>
      <p:sp>
        <p:nvSpPr>
          <p:cNvPr id="20" name="Rectangle 19">
            <a:extLst>
              <a:ext uri="{FF2B5EF4-FFF2-40B4-BE49-F238E27FC236}">
                <a16:creationId xmlns:a16="http://schemas.microsoft.com/office/drawing/2014/main" id="{E1572838-092F-4CEB-C61E-74A2C5B2F4C3}"/>
              </a:ext>
            </a:extLst>
          </p:cNvPr>
          <p:cNvSpPr/>
          <p:nvPr/>
        </p:nvSpPr>
        <p:spPr>
          <a:xfrm flipH="1">
            <a:off x="6197464" y="1038207"/>
            <a:ext cx="2326086" cy="169071"/>
          </a:xfrm>
          <a:prstGeom prst="rect">
            <a:avLst/>
          </a:prstGeom>
          <a:solidFill>
            <a:srgbClr val="636EFA"/>
          </a:solid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ACTIVE (Carryover)</a:t>
            </a:r>
          </a:p>
        </p:txBody>
      </p:sp>
      <p:cxnSp>
        <p:nvCxnSpPr>
          <p:cNvPr id="10" name="Straight Connector 9">
            <a:extLst>
              <a:ext uri="{FF2B5EF4-FFF2-40B4-BE49-F238E27FC236}">
                <a16:creationId xmlns:a16="http://schemas.microsoft.com/office/drawing/2014/main" id="{235D3009-8D9A-A12C-E537-6982B74FEC97}"/>
              </a:ext>
            </a:extLst>
          </p:cNvPr>
          <p:cNvCxnSpPr/>
          <p:nvPr/>
        </p:nvCxnSpPr>
        <p:spPr>
          <a:xfrm>
            <a:off x="2817812" y="1143000"/>
            <a:ext cx="0" cy="54102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73BCB2F-5603-58D3-CA86-71267A7C2B00}"/>
              </a:ext>
            </a:extLst>
          </p:cNvPr>
          <p:cNvSpPr/>
          <p:nvPr/>
        </p:nvSpPr>
        <p:spPr>
          <a:xfrm flipH="1" flipV="1">
            <a:off x="2284412" y="3698373"/>
            <a:ext cx="455376" cy="88879"/>
          </a:xfrm>
          <a:prstGeom prst="rect">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4FBB282-A7EA-064B-9514-9B775535A37A}"/>
              </a:ext>
            </a:extLst>
          </p:cNvPr>
          <p:cNvSpPr/>
          <p:nvPr/>
        </p:nvSpPr>
        <p:spPr>
          <a:xfrm>
            <a:off x="6018211" y="5263805"/>
            <a:ext cx="4952997" cy="1524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31C7D1-9DE1-FDCB-AD03-86D03CC85496}"/>
              </a:ext>
            </a:extLst>
          </p:cNvPr>
          <p:cNvSpPr/>
          <p:nvPr/>
        </p:nvSpPr>
        <p:spPr>
          <a:xfrm>
            <a:off x="4477004" y="4687723"/>
            <a:ext cx="6305556" cy="1524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FC1C0-6A25-757B-5A8D-DDF89A761E90}"/>
              </a:ext>
            </a:extLst>
          </p:cNvPr>
          <p:cNvSpPr/>
          <p:nvPr/>
        </p:nvSpPr>
        <p:spPr>
          <a:xfrm>
            <a:off x="5629811" y="4956002"/>
            <a:ext cx="5648328" cy="1524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37C0584-B2C4-0B2F-F4F4-C6D0369398B7}"/>
              </a:ext>
            </a:extLst>
          </p:cNvPr>
          <p:cNvSpPr/>
          <p:nvPr/>
        </p:nvSpPr>
        <p:spPr>
          <a:xfrm>
            <a:off x="5505986" y="5465599"/>
            <a:ext cx="5895979" cy="1524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8DEEEE-82A4-4135-33C2-AD6A9BAD6F59}"/>
              </a:ext>
            </a:extLst>
          </p:cNvPr>
          <p:cNvSpPr/>
          <p:nvPr/>
        </p:nvSpPr>
        <p:spPr>
          <a:xfrm>
            <a:off x="6170616" y="5743593"/>
            <a:ext cx="4800592" cy="1524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CA9DF9-2735-B795-6D05-5918E86AC50E}"/>
              </a:ext>
            </a:extLst>
          </p:cNvPr>
          <p:cNvSpPr/>
          <p:nvPr/>
        </p:nvSpPr>
        <p:spPr>
          <a:xfrm>
            <a:off x="4265612" y="4629165"/>
            <a:ext cx="7238989" cy="1727185"/>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solidFill>
                  <a:schemeClr val="tx1"/>
                </a:solidFill>
              </a:rPr>
              <a:t>Next Year’s Tasks</a:t>
            </a:r>
          </a:p>
        </p:txBody>
      </p:sp>
    </p:spTree>
    <p:extLst>
      <p:ext uri="{BB962C8B-B14F-4D97-AF65-F5344CB8AC3E}">
        <p14:creationId xmlns:p14="http://schemas.microsoft.com/office/powerpoint/2010/main" val="368841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1DC967-9DF1-4013-7FC1-AFDC562F1F94}"/>
              </a:ext>
            </a:extLst>
          </p:cNvPr>
          <p:cNvSpPr>
            <a:spLocks noGrp="1"/>
          </p:cNvSpPr>
          <p:nvPr>
            <p:ph type="title"/>
          </p:nvPr>
        </p:nvSpPr>
        <p:spPr/>
        <p:txBody>
          <a:bodyPr>
            <a:normAutofit fontScale="90000"/>
          </a:bodyPr>
          <a:lstStyle/>
          <a:p>
            <a:r>
              <a:rPr lang="en-US"/>
              <a:t>User Adoption for Scheduling</a:t>
            </a:r>
          </a:p>
        </p:txBody>
      </p:sp>
      <p:sp>
        <p:nvSpPr>
          <p:cNvPr id="7" name="Content Placeholder 6">
            <a:extLst>
              <a:ext uri="{FF2B5EF4-FFF2-40B4-BE49-F238E27FC236}">
                <a16:creationId xmlns:a16="http://schemas.microsoft.com/office/drawing/2014/main" id="{3414D0AE-6413-CCD9-FC55-1B46219F3F76}"/>
              </a:ext>
            </a:extLst>
          </p:cNvPr>
          <p:cNvSpPr>
            <a:spLocks noGrp="1"/>
          </p:cNvSpPr>
          <p:nvPr>
            <p:ph idx="1"/>
          </p:nvPr>
        </p:nvSpPr>
        <p:spPr/>
        <p:txBody>
          <a:bodyPr>
            <a:normAutofit lnSpcReduction="10000"/>
          </a:bodyPr>
          <a:lstStyle/>
          <a:p>
            <a:r>
              <a:rPr lang="en-US"/>
              <a:t>Requires Discussions of the Current Business Processes</a:t>
            </a:r>
          </a:p>
          <a:p>
            <a:pPr lvl="1"/>
            <a:r>
              <a:rPr lang="en-US"/>
              <a:t>Bottom-up versus Top-Down</a:t>
            </a:r>
          </a:p>
          <a:p>
            <a:pPr lvl="1"/>
            <a:r>
              <a:rPr lang="en-US"/>
              <a:t>Cadence of Rescheduling</a:t>
            </a:r>
          </a:p>
          <a:p>
            <a:pPr lvl="1"/>
            <a:r>
              <a:rPr lang="en-US"/>
              <a:t>Which Future Plans Be Changed?</a:t>
            </a:r>
          </a:p>
          <a:p>
            <a:r>
              <a:rPr lang="en-US"/>
              <a:t>May Require Changes to the Business Processes!</a:t>
            </a:r>
          </a:p>
          <a:p>
            <a:endParaRPr lang="en-US"/>
          </a:p>
          <a:p>
            <a:r>
              <a:rPr lang="en-US"/>
              <a:t>Who Gets Impacted by Changes in the Schedule?</a:t>
            </a:r>
          </a:p>
          <a:p>
            <a:pPr lvl="1"/>
            <a:r>
              <a:rPr lang="en-US"/>
              <a:t>People Under Your Control (E.g. Your Staff)</a:t>
            </a:r>
          </a:p>
          <a:p>
            <a:pPr lvl="2"/>
            <a:r>
              <a:rPr lang="en-US"/>
              <a:t>How easily will they accept changes to the schedule?</a:t>
            </a:r>
          </a:p>
          <a:p>
            <a:pPr lvl="1"/>
            <a:r>
              <a:rPr lang="en-US"/>
              <a:t>People Not Under Your Control (E.g., Your Customers)</a:t>
            </a:r>
          </a:p>
          <a:p>
            <a:pPr lvl="2"/>
            <a:r>
              <a:rPr lang="en-US"/>
              <a:t>How flexible are they in terms of accepting changes?  How do you manage expectations?</a:t>
            </a:r>
          </a:p>
          <a:p>
            <a:pPr lvl="2"/>
            <a:endParaRPr lang="en-US"/>
          </a:p>
        </p:txBody>
      </p:sp>
      <p:sp>
        <p:nvSpPr>
          <p:cNvPr id="3" name="Date Placeholder 2">
            <a:extLst>
              <a:ext uri="{FF2B5EF4-FFF2-40B4-BE49-F238E27FC236}">
                <a16:creationId xmlns:a16="http://schemas.microsoft.com/office/drawing/2014/main" id="{C0C0F86B-F932-D3AD-7E66-745D2EE0349F}"/>
              </a:ext>
            </a:extLst>
          </p:cNvPr>
          <p:cNvSpPr>
            <a:spLocks noGrp="1"/>
          </p:cNvSpPr>
          <p:nvPr>
            <p:ph type="dt" sz="half" idx="10"/>
          </p:nvPr>
        </p:nvSpPr>
        <p:spPr/>
        <p:txBody>
          <a:bodyPr/>
          <a:lstStyle/>
          <a:p>
            <a:r>
              <a:rPr lang="en-US"/>
              <a:t>2023-04-16</a:t>
            </a:r>
          </a:p>
        </p:txBody>
      </p:sp>
      <p:sp>
        <p:nvSpPr>
          <p:cNvPr id="4" name="Footer Placeholder 3">
            <a:extLst>
              <a:ext uri="{FF2B5EF4-FFF2-40B4-BE49-F238E27FC236}">
                <a16:creationId xmlns:a16="http://schemas.microsoft.com/office/drawing/2014/main" id="{D435CE23-D786-D671-23C3-478199F11F77}"/>
              </a:ext>
            </a:extLst>
          </p:cNvPr>
          <p:cNvSpPr>
            <a:spLocks noGrp="1"/>
          </p:cNvSpPr>
          <p:nvPr>
            <p:ph type="ftr" sz="quarter" idx="11"/>
          </p:nvPr>
        </p:nvSpPr>
        <p:spPr/>
        <p:txBody>
          <a:bodyPr/>
          <a:lstStyle/>
          <a:p>
            <a:r>
              <a:rPr lang="en-US"/>
              <a:t>Copyright © Princeton Consultants 2023 (V1.0)</a:t>
            </a:r>
          </a:p>
        </p:txBody>
      </p:sp>
      <p:sp>
        <p:nvSpPr>
          <p:cNvPr id="5" name="Slide Number Placeholder 4">
            <a:extLst>
              <a:ext uri="{FF2B5EF4-FFF2-40B4-BE49-F238E27FC236}">
                <a16:creationId xmlns:a16="http://schemas.microsoft.com/office/drawing/2014/main" id="{73F0B0D6-EBB3-395F-05DD-A0035F379150}"/>
              </a:ext>
            </a:extLst>
          </p:cNvPr>
          <p:cNvSpPr>
            <a:spLocks noGrp="1"/>
          </p:cNvSpPr>
          <p:nvPr>
            <p:ph type="sldNum" sz="quarter" idx="12"/>
          </p:nvPr>
        </p:nvSpPr>
        <p:spPr/>
        <p:txBody>
          <a:bodyPr/>
          <a:lstStyle/>
          <a:p>
            <a:fld id="{7DC1BBB0-96F0-4077-A278-0F3FB5C104D3}" type="slidenum">
              <a:rPr lang="en-US" smtClean="0"/>
              <a:t>86</a:t>
            </a:fld>
            <a:endParaRPr lang="en-US"/>
          </a:p>
        </p:txBody>
      </p:sp>
    </p:spTree>
    <p:extLst>
      <p:ext uri="{BB962C8B-B14F-4D97-AF65-F5344CB8AC3E}">
        <p14:creationId xmlns:p14="http://schemas.microsoft.com/office/powerpoint/2010/main" val="281204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Ongoing Maintenance And Support</a:t>
            </a:r>
          </a:p>
        </p:txBody>
      </p:sp>
      <p:sp>
        <p:nvSpPr>
          <p:cNvPr id="3" name="Content Placeholder 2"/>
          <p:cNvSpPr>
            <a:spLocks noGrp="1"/>
          </p:cNvSpPr>
          <p:nvPr>
            <p:ph sz="half" idx="1"/>
          </p:nvPr>
        </p:nvSpPr>
        <p:spPr/>
        <p:txBody>
          <a:bodyPr>
            <a:normAutofit lnSpcReduction="10000"/>
          </a:bodyPr>
          <a:lstStyle/>
          <a:p>
            <a:r>
              <a:rPr lang="en-US"/>
              <a:t>“Any decision support system left unattended for six months becomes replaced by a spreadsheet.”</a:t>
            </a:r>
          </a:p>
          <a:p>
            <a:r>
              <a:rPr lang="en-US"/>
              <a:t>Create feedback loops to measure effectiveness</a:t>
            </a:r>
          </a:p>
          <a:p>
            <a:r>
              <a:rPr lang="en-US"/>
              <a:t>Check in regularly with the users</a:t>
            </a:r>
          </a:p>
          <a:p>
            <a:r>
              <a:rPr lang="en-US"/>
              <a:t>Continually recalibrate models and verify assumptions about data</a:t>
            </a:r>
          </a:p>
        </p:txBody>
      </p:sp>
      <p:pic>
        <p:nvPicPr>
          <p:cNvPr id="8" name="Picture 2" descr="http://director.startupgrind.com/wp-content/uploads/2012/03/startup-feedback-loop1.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40289" y="1514973"/>
            <a:ext cx="4056593" cy="422799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056982" y="74339"/>
            <a:ext cx="2042148" cy="859761"/>
            <a:chOff x="10059602" y="73465"/>
            <a:chExt cx="2042680" cy="859985"/>
          </a:xfrm>
        </p:grpSpPr>
        <p:pic>
          <p:nvPicPr>
            <p:cNvPr id="10" name="Picture 17" descr="4 inch PCI logo (high)"/>
            <p:cNvPicPr>
              <a:picLocks noChangeAspect="1" noChangeArrowheads="1"/>
            </p:cNvPicPr>
            <p:nvPr/>
          </p:nvPicPr>
          <p:blipFill>
            <a:blip r:embed="rId3" cstate="print"/>
            <a:srcRect l="36923" t="-232" r="36961" b="58789"/>
            <a:stretch>
              <a:fillRect/>
            </a:stretch>
          </p:blipFill>
          <p:spPr bwMode="auto">
            <a:xfrm>
              <a:off x="10059602" y="73465"/>
              <a:ext cx="2042680" cy="859985"/>
            </a:xfrm>
            <a:prstGeom prst="rect">
              <a:avLst/>
            </a:prstGeom>
            <a:noFill/>
          </p:spPr>
        </p:pic>
        <p:sp>
          <p:nvSpPr>
            <p:cNvPr id="11" name="TextBox 10"/>
            <p:cNvSpPr txBox="1"/>
            <p:nvPr/>
          </p:nvSpPr>
          <p:spPr>
            <a:xfrm>
              <a:off x="10495128" y="203862"/>
              <a:ext cx="1132765" cy="523220"/>
            </a:xfrm>
            <a:prstGeom prst="rect">
              <a:avLst/>
            </a:prstGeom>
            <a:noFill/>
          </p:spPr>
          <p:txBody>
            <a:bodyPr wrap="square" rtlCol="0">
              <a:spAutoFit/>
            </a:bodyPr>
            <a:lstStyle/>
            <a:p>
              <a:pPr algn="ct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Successful</a:t>
              </a:r>
              <a:b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br>
              <a:r>
                <a:rPr lang="en-US" sz="1400">
                  <a:ln w="18415" cmpd="sng">
                    <a:solidFill>
                      <a:srgbClr val="FFFFFF"/>
                    </a:solidFill>
                    <a:prstDash val="solid"/>
                  </a:ln>
                  <a:solidFill>
                    <a:srgbClr val="FFFFFF"/>
                  </a:solidFill>
                  <a:latin typeface="Calibri Light" panose="020F0302020204030204" pitchFamily="34" charset="0"/>
                  <a:cs typeface="Calibri Light" panose="020F0302020204030204" pitchFamily="34" charset="0"/>
                </a:rPr>
                <a:t>Optimization</a:t>
              </a:r>
            </a:p>
          </p:txBody>
        </p:sp>
      </p:grpSp>
      <p:sp>
        <p:nvSpPr>
          <p:cNvPr id="4" name="Date Placeholder 3">
            <a:extLst>
              <a:ext uri="{FF2B5EF4-FFF2-40B4-BE49-F238E27FC236}">
                <a16:creationId xmlns:a16="http://schemas.microsoft.com/office/drawing/2014/main" id="{B1F1A475-3091-4B7C-BDA0-0B57C5561B2A}"/>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A83DD658-7540-48B7-974F-84F82E9C5FB1}"/>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44AE8356-A839-4A4B-AD71-A2A23F5B8D14}"/>
              </a:ext>
            </a:extLst>
          </p:cNvPr>
          <p:cNvSpPr>
            <a:spLocks noGrp="1"/>
          </p:cNvSpPr>
          <p:nvPr>
            <p:ph type="sldNum" sz="quarter" idx="12"/>
          </p:nvPr>
        </p:nvSpPr>
        <p:spPr/>
        <p:txBody>
          <a:bodyPr/>
          <a:lstStyle/>
          <a:p>
            <a:fld id="{7DC1BBB0-96F0-4077-A278-0F3FB5C104D3}" type="slidenum">
              <a:rPr lang="en-US" smtClean="0"/>
              <a:t>87</a:t>
            </a:fld>
            <a:endParaRPr lang="en-US"/>
          </a:p>
        </p:txBody>
      </p:sp>
    </p:spTree>
    <p:extLst>
      <p:ext uri="{BB962C8B-B14F-4D97-AF65-F5344CB8AC3E}">
        <p14:creationId xmlns:p14="http://schemas.microsoft.com/office/powerpoint/2010/main" val="24651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AA34EFA-A42F-485D-B13F-C64006D02650}"/>
              </a:ext>
            </a:extLst>
          </p:cNvPr>
          <p:cNvGrpSpPr/>
          <p:nvPr/>
        </p:nvGrpSpPr>
        <p:grpSpPr>
          <a:xfrm>
            <a:off x="3005574" y="4444295"/>
            <a:ext cx="8803838" cy="1070138"/>
            <a:chOff x="3005574" y="4444295"/>
            <a:chExt cx="8803838" cy="1070138"/>
          </a:xfrm>
        </p:grpSpPr>
        <p:sp>
          <p:nvSpPr>
            <p:cNvPr id="8" name="Rectangle 7"/>
            <p:cNvSpPr/>
            <p:nvPr/>
          </p:nvSpPr>
          <p:spPr bwMode="auto">
            <a:xfrm>
              <a:off x="3005574" y="4447911"/>
              <a:ext cx="5244683" cy="1066522"/>
            </a:xfrm>
            <a:prstGeom prst="rect">
              <a:avLst/>
            </a:prstGeom>
            <a:solidFill>
              <a:schemeClr val="accent4"/>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endParaRPr lang="en-US" sz="1799"/>
            </a:p>
          </p:txBody>
        </p:sp>
        <p:sp>
          <p:nvSpPr>
            <p:cNvPr id="12" name="Rounded Rectangle 11"/>
            <p:cNvSpPr/>
            <p:nvPr/>
          </p:nvSpPr>
          <p:spPr bwMode="auto">
            <a:xfrm>
              <a:off x="8359286" y="4444295"/>
              <a:ext cx="3450126" cy="1042105"/>
            </a:xfrm>
            <a:prstGeom prst="roundRect">
              <a:avLst/>
            </a:prstGeom>
            <a:solidFill>
              <a:schemeClr val="accent4"/>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t>Requires OR, Software and Management Consulting Expertise</a:t>
              </a:r>
            </a:p>
          </p:txBody>
        </p:sp>
      </p:grpSp>
      <p:grpSp>
        <p:nvGrpSpPr>
          <p:cNvPr id="19" name="Group 18">
            <a:extLst>
              <a:ext uri="{FF2B5EF4-FFF2-40B4-BE49-F238E27FC236}">
                <a16:creationId xmlns:a16="http://schemas.microsoft.com/office/drawing/2014/main" id="{F4F0FE51-641D-47A5-957F-FA63EB48A89C}"/>
              </a:ext>
            </a:extLst>
          </p:cNvPr>
          <p:cNvGrpSpPr/>
          <p:nvPr/>
        </p:nvGrpSpPr>
        <p:grpSpPr>
          <a:xfrm>
            <a:off x="3005574" y="2105370"/>
            <a:ext cx="8803838" cy="2195661"/>
            <a:chOff x="3005574" y="2105370"/>
            <a:chExt cx="8803838" cy="2195661"/>
          </a:xfrm>
        </p:grpSpPr>
        <p:sp>
          <p:nvSpPr>
            <p:cNvPr id="9" name="Rectangle 8"/>
            <p:cNvSpPr/>
            <p:nvPr/>
          </p:nvSpPr>
          <p:spPr bwMode="auto">
            <a:xfrm>
              <a:off x="3005574" y="2105371"/>
              <a:ext cx="5244683" cy="219566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endParaRPr lang="en-US" sz="1799"/>
            </a:p>
          </p:txBody>
        </p:sp>
        <p:sp>
          <p:nvSpPr>
            <p:cNvPr id="10" name="Rounded Rectangle 9"/>
            <p:cNvSpPr/>
            <p:nvPr/>
          </p:nvSpPr>
          <p:spPr bwMode="auto">
            <a:xfrm>
              <a:off x="8359286" y="2105370"/>
              <a:ext cx="3450126" cy="2195661"/>
            </a:xfrm>
            <a:prstGeom prst="roundRect">
              <a:avLst/>
            </a:prstGeom>
            <a:solidFill>
              <a:schemeClr val="accent5"/>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t>Requires OR and Software Expertise</a:t>
              </a:r>
            </a:p>
          </p:txBody>
        </p:sp>
      </p:grpSp>
      <p:grpSp>
        <p:nvGrpSpPr>
          <p:cNvPr id="18" name="Group 17">
            <a:extLst>
              <a:ext uri="{FF2B5EF4-FFF2-40B4-BE49-F238E27FC236}">
                <a16:creationId xmlns:a16="http://schemas.microsoft.com/office/drawing/2014/main" id="{D312C23C-66BF-4144-946F-B054B1AB8BE9}"/>
              </a:ext>
            </a:extLst>
          </p:cNvPr>
          <p:cNvGrpSpPr/>
          <p:nvPr/>
        </p:nvGrpSpPr>
        <p:grpSpPr>
          <a:xfrm>
            <a:off x="3005574" y="1163185"/>
            <a:ext cx="8803838" cy="866005"/>
            <a:chOff x="3005574" y="1163185"/>
            <a:chExt cx="8803838" cy="866005"/>
          </a:xfrm>
        </p:grpSpPr>
        <p:sp>
          <p:nvSpPr>
            <p:cNvPr id="7" name="Rectangle 6"/>
            <p:cNvSpPr/>
            <p:nvPr/>
          </p:nvSpPr>
          <p:spPr bwMode="auto">
            <a:xfrm>
              <a:off x="3005574" y="1163185"/>
              <a:ext cx="5244683" cy="86600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endParaRPr lang="en-US" sz="1799"/>
            </a:p>
          </p:txBody>
        </p:sp>
        <p:sp>
          <p:nvSpPr>
            <p:cNvPr id="11" name="Rounded Rectangle 10"/>
            <p:cNvSpPr/>
            <p:nvPr/>
          </p:nvSpPr>
          <p:spPr bwMode="auto">
            <a:xfrm>
              <a:off x="8359286" y="1163185"/>
              <a:ext cx="3450126" cy="866005"/>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algn="ctr"/>
              <a:r>
                <a:rPr lang="en-US" sz="1799"/>
                <a:t>Requires Management Consulting Expertise</a:t>
              </a:r>
            </a:p>
          </p:txBody>
        </p:sp>
      </p:grpSp>
      <p:sp>
        <p:nvSpPr>
          <p:cNvPr id="2" name="Title 1"/>
          <p:cNvSpPr>
            <a:spLocks noGrp="1"/>
          </p:cNvSpPr>
          <p:nvPr>
            <p:ph type="title"/>
          </p:nvPr>
        </p:nvSpPr>
        <p:spPr/>
        <p:txBody>
          <a:bodyPr>
            <a:normAutofit fontScale="90000"/>
          </a:bodyPr>
          <a:lstStyle/>
          <a:p>
            <a:r>
              <a:rPr lang="en-US"/>
              <a:t>The Solution Development Life Cycle</a:t>
            </a:r>
          </a:p>
        </p:txBody>
      </p:sp>
      <p:sp>
        <p:nvSpPr>
          <p:cNvPr id="3" name="Content Placeholder 2"/>
          <p:cNvSpPr>
            <a:spLocks noGrp="1"/>
          </p:cNvSpPr>
          <p:nvPr>
            <p:ph sz="half" idx="1"/>
          </p:nvPr>
        </p:nvSpPr>
        <p:spPr>
          <a:xfrm>
            <a:off x="3114602" y="1163184"/>
            <a:ext cx="5135656" cy="4932121"/>
          </a:xfrm>
        </p:spPr>
        <p:txBody>
          <a:bodyPr/>
          <a:lstStyle/>
          <a:p>
            <a:pPr>
              <a:buClr>
                <a:schemeClr val="tx1"/>
              </a:buClr>
            </a:pPr>
            <a:endParaRPr lang="en-US" sz="300"/>
          </a:p>
          <a:p>
            <a:pPr>
              <a:buClr>
                <a:schemeClr val="tx1"/>
              </a:buClr>
            </a:pPr>
            <a:r>
              <a:rPr lang="en-US" sz="2399"/>
              <a:t>Business Problem (Question) Framing</a:t>
            </a:r>
          </a:p>
          <a:p>
            <a:pPr marL="0" indent="0">
              <a:buClr>
                <a:schemeClr val="tx1"/>
              </a:buClr>
              <a:buNone/>
            </a:pPr>
            <a:endParaRPr lang="en-US" sz="700"/>
          </a:p>
          <a:p>
            <a:pPr>
              <a:buClr>
                <a:schemeClr val="tx1"/>
              </a:buClr>
            </a:pPr>
            <a:r>
              <a:rPr lang="en-US" sz="2399"/>
              <a:t>Analytic Problem Framing</a:t>
            </a:r>
          </a:p>
          <a:p>
            <a:pPr>
              <a:buClr>
                <a:schemeClr val="tx1"/>
              </a:buClr>
            </a:pPr>
            <a:r>
              <a:rPr lang="en-US" sz="2399"/>
              <a:t>Data</a:t>
            </a:r>
          </a:p>
          <a:p>
            <a:pPr>
              <a:buClr>
                <a:schemeClr val="tx1"/>
              </a:buClr>
            </a:pPr>
            <a:r>
              <a:rPr lang="en-US" sz="2399"/>
              <a:t>Methodology (Approach) Selection</a:t>
            </a:r>
          </a:p>
          <a:p>
            <a:pPr>
              <a:buClr>
                <a:schemeClr val="tx1"/>
              </a:buClr>
            </a:pPr>
            <a:r>
              <a:rPr lang="en-US" sz="2399"/>
              <a:t>Model Building</a:t>
            </a:r>
          </a:p>
          <a:p>
            <a:pPr>
              <a:buClr>
                <a:schemeClr val="tx1"/>
              </a:buClr>
            </a:pPr>
            <a:endParaRPr lang="en-US" sz="1200"/>
          </a:p>
          <a:p>
            <a:pPr>
              <a:buClr>
                <a:schemeClr val="tx1"/>
              </a:buClr>
            </a:pPr>
            <a:r>
              <a:rPr lang="en-US" sz="2399"/>
              <a:t>Deployment</a:t>
            </a:r>
          </a:p>
          <a:p>
            <a:pPr>
              <a:buClr>
                <a:schemeClr val="tx1"/>
              </a:buClr>
            </a:pPr>
            <a:r>
              <a:rPr lang="en-US" sz="2399"/>
              <a:t>Life Cycle Management</a:t>
            </a:r>
          </a:p>
          <a:p>
            <a:pPr>
              <a:buClr>
                <a:schemeClr val="tx1"/>
              </a:buClr>
            </a:pPr>
            <a:endParaRPr lang="en-US" sz="2399"/>
          </a:p>
        </p:txBody>
      </p:sp>
      <p:sp>
        <p:nvSpPr>
          <p:cNvPr id="4" name="TextBox 3"/>
          <p:cNvSpPr txBox="1"/>
          <p:nvPr/>
        </p:nvSpPr>
        <p:spPr>
          <a:xfrm>
            <a:off x="1217612" y="2105370"/>
            <a:ext cx="1901278" cy="2245286"/>
          </a:xfrm>
          <a:prstGeom prst="rect">
            <a:avLst/>
          </a:prstGeom>
          <a:noFill/>
          <a:ln>
            <a:solidFill>
              <a:schemeClr val="tx1"/>
            </a:solidFill>
          </a:ln>
        </p:spPr>
        <p:txBody>
          <a:bodyPr wrap="square" rtlCol="0">
            <a:spAutoFit/>
          </a:bodyPr>
          <a:lstStyle/>
          <a:p>
            <a:pPr algn="ctr"/>
            <a:r>
              <a:rPr lang="en-US" sz="1999"/>
              <a:t>INFORMS</a:t>
            </a:r>
          </a:p>
          <a:p>
            <a:pPr algn="ctr"/>
            <a:r>
              <a:rPr lang="en-US" sz="1999"/>
              <a:t>Certified</a:t>
            </a:r>
          </a:p>
          <a:p>
            <a:pPr algn="ctr"/>
            <a:r>
              <a:rPr lang="en-US" sz="1999"/>
              <a:t>Analytics</a:t>
            </a:r>
          </a:p>
          <a:p>
            <a:pPr algn="ctr"/>
            <a:r>
              <a:rPr lang="en-US" sz="1999"/>
              <a:t>Professional</a:t>
            </a:r>
          </a:p>
          <a:p>
            <a:pPr algn="ctr"/>
            <a:endParaRPr lang="en-US" sz="1999"/>
          </a:p>
          <a:p>
            <a:pPr algn="ctr"/>
            <a:r>
              <a:rPr lang="en-US" sz="1999"/>
              <a:t>Job Task</a:t>
            </a:r>
          </a:p>
          <a:p>
            <a:pPr algn="ctr"/>
            <a:r>
              <a:rPr lang="en-US" sz="1999"/>
              <a:t>Analysis</a:t>
            </a:r>
          </a:p>
        </p:txBody>
      </p:sp>
      <p:sp>
        <p:nvSpPr>
          <p:cNvPr id="15" name="Rectangle 14"/>
          <p:cNvSpPr/>
          <p:nvPr/>
        </p:nvSpPr>
        <p:spPr bwMode="auto">
          <a:xfrm>
            <a:off x="1217612" y="1013001"/>
            <a:ext cx="7141673" cy="4711780"/>
          </a:xfrm>
          <a:prstGeom prst="rect">
            <a:avLst/>
          </a:prstGeom>
          <a:noFill/>
          <a:ln w="28575" cap="flat" cmpd="sng" algn="ctr">
            <a:solidFill>
              <a:schemeClr val="tx1"/>
            </a:solid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defTabSz="914126" fontAlgn="base">
              <a:lnSpc>
                <a:spcPct val="90000"/>
              </a:lnSpc>
              <a:spcBef>
                <a:spcPct val="0"/>
              </a:spcBef>
              <a:spcAft>
                <a:spcPct val="0"/>
              </a:spcAft>
            </a:pPr>
            <a:endParaRPr lang="en-US" sz="2399" b="1">
              <a:latin typeface="Arial" charset="0"/>
            </a:endParaRPr>
          </a:p>
        </p:txBody>
      </p:sp>
      <p:pic>
        <p:nvPicPr>
          <p:cNvPr id="7170" name="Picture 2" descr="https://www.certifiedanalytics.org/images/logo-text.png"/>
          <p:cNvPicPr>
            <a:picLocks noChangeAspect="1" noChangeArrowheads="1"/>
          </p:cNvPicPr>
          <p:nvPr/>
        </p:nvPicPr>
        <p:blipFill rotWithShape="1">
          <a:blip r:embed="rId2">
            <a:extLst>
              <a:ext uri="{28A0092B-C50C-407E-A947-70E740481C1C}">
                <a14:useLocalDpi xmlns:a14="http://schemas.microsoft.com/office/drawing/2010/main" val="0"/>
              </a:ext>
            </a:extLst>
          </a:blip>
          <a:srcRect r="82832"/>
          <a:stretch/>
        </p:blipFill>
        <p:spPr bwMode="auto">
          <a:xfrm>
            <a:off x="1679453" y="4355095"/>
            <a:ext cx="977596" cy="885594"/>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56B1EFE8-C1A5-476A-8313-E1A84E47FAD5}"/>
              </a:ext>
            </a:extLst>
          </p:cNvPr>
          <p:cNvSpPr>
            <a:spLocks noGrp="1"/>
          </p:cNvSpPr>
          <p:nvPr>
            <p:ph type="dt" sz="half" idx="10"/>
          </p:nvPr>
        </p:nvSpPr>
        <p:spPr/>
        <p:txBody>
          <a:bodyPr/>
          <a:lstStyle/>
          <a:p>
            <a:r>
              <a:rPr lang="en-US"/>
              <a:t>2023-04-16</a:t>
            </a:r>
          </a:p>
        </p:txBody>
      </p:sp>
      <p:sp>
        <p:nvSpPr>
          <p:cNvPr id="16" name="Footer Placeholder 15">
            <a:extLst>
              <a:ext uri="{FF2B5EF4-FFF2-40B4-BE49-F238E27FC236}">
                <a16:creationId xmlns:a16="http://schemas.microsoft.com/office/drawing/2014/main" id="{0EEEACFE-1B17-4895-ACBE-665C049BE80B}"/>
              </a:ext>
            </a:extLst>
          </p:cNvPr>
          <p:cNvSpPr>
            <a:spLocks noGrp="1"/>
          </p:cNvSpPr>
          <p:nvPr>
            <p:ph type="ftr" sz="quarter" idx="11"/>
          </p:nvPr>
        </p:nvSpPr>
        <p:spPr/>
        <p:txBody>
          <a:bodyPr/>
          <a:lstStyle/>
          <a:p>
            <a:r>
              <a:rPr lang="en-US"/>
              <a:t>Copyright © Princeton Consultants 2023 (V1.0)</a:t>
            </a:r>
          </a:p>
        </p:txBody>
      </p:sp>
      <p:sp>
        <p:nvSpPr>
          <p:cNvPr id="17" name="Slide Number Placeholder 16">
            <a:extLst>
              <a:ext uri="{FF2B5EF4-FFF2-40B4-BE49-F238E27FC236}">
                <a16:creationId xmlns:a16="http://schemas.microsoft.com/office/drawing/2014/main" id="{B5D3C206-5027-4423-9BD2-4128F02D3734}"/>
              </a:ext>
            </a:extLst>
          </p:cNvPr>
          <p:cNvSpPr>
            <a:spLocks noGrp="1"/>
          </p:cNvSpPr>
          <p:nvPr>
            <p:ph type="sldNum" sz="quarter" idx="12"/>
          </p:nvPr>
        </p:nvSpPr>
        <p:spPr/>
        <p:txBody>
          <a:bodyPr/>
          <a:lstStyle/>
          <a:p>
            <a:fld id="{7DC1BBB0-96F0-4077-A278-0F3FB5C104D3}" type="slidenum">
              <a:rPr lang="en-US" smtClean="0"/>
              <a:t>88</a:t>
            </a:fld>
            <a:endParaRPr lang="en-US"/>
          </a:p>
        </p:txBody>
      </p:sp>
    </p:spTree>
    <p:extLst>
      <p:ext uri="{BB962C8B-B14F-4D97-AF65-F5344CB8AC3E}">
        <p14:creationId xmlns:p14="http://schemas.microsoft.com/office/powerpoint/2010/main" val="87532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4960-19F8-574F-85CA-CCE615FA25BC}"/>
              </a:ext>
            </a:extLst>
          </p:cNvPr>
          <p:cNvSpPr>
            <a:spLocks noGrp="1"/>
          </p:cNvSpPr>
          <p:nvPr>
            <p:ph type="title"/>
          </p:nvPr>
        </p:nvSpPr>
        <p:spPr/>
        <p:txBody>
          <a:bodyPr>
            <a:normAutofit fontScale="90000"/>
          </a:bodyPr>
          <a:lstStyle/>
          <a:p>
            <a:r>
              <a:rPr lang="en-US" dirty="0"/>
              <a:t>Resources</a:t>
            </a:r>
          </a:p>
        </p:txBody>
      </p:sp>
      <p:sp>
        <p:nvSpPr>
          <p:cNvPr id="3" name="Content Placeholder 2">
            <a:extLst>
              <a:ext uri="{FF2B5EF4-FFF2-40B4-BE49-F238E27FC236}">
                <a16:creationId xmlns:a16="http://schemas.microsoft.com/office/drawing/2014/main" id="{61A58E26-344E-9044-9CC2-766A6BE33991}"/>
              </a:ext>
            </a:extLst>
          </p:cNvPr>
          <p:cNvSpPr>
            <a:spLocks noGrp="1"/>
          </p:cNvSpPr>
          <p:nvPr>
            <p:ph idx="1"/>
          </p:nvPr>
        </p:nvSpPr>
        <p:spPr/>
        <p:txBody>
          <a:bodyPr/>
          <a:lstStyle/>
          <a:p>
            <a:r>
              <a:rPr lang="en-US" dirty="0"/>
              <a:t>Princeton blog post on rapid model development: </a:t>
            </a:r>
            <a:r>
              <a:rPr lang="en-US" dirty="0">
                <a:hlinkClick r:id="rId2"/>
              </a:rPr>
              <a:t>https://www.princetonoptimization.com/blog/blog/princeton%E2%80%99s-rapid-optimization-model-development-approach-python-and-pandas</a:t>
            </a:r>
            <a:endParaRPr lang="en-US" dirty="0"/>
          </a:p>
          <a:p>
            <a:r>
              <a:rPr lang="en-US" dirty="0"/>
              <a:t>Demo code shown in this presentation: </a:t>
            </a:r>
            <a:r>
              <a:rPr lang="en-US" dirty="0">
                <a:hlinkClick r:id="rId3"/>
              </a:rPr>
              <a:t>https://github.com/rrandall1471/2022-INFORMS-Demo</a:t>
            </a:r>
            <a:endParaRPr lang="en-US" dirty="0"/>
          </a:p>
        </p:txBody>
      </p:sp>
      <p:sp>
        <p:nvSpPr>
          <p:cNvPr id="4" name="Date Placeholder 3">
            <a:extLst>
              <a:ext uri="{FF2B5EF4-FFF2-40B4-BE49-F238E27FC236}">
                <a16:creationId xmlns:a16="http://schemas.microsoft.com/office/drawing/2014/main" id="{455120D9-5350-1244-9495-DFBEB05DD28A}"/>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F1ABB67D-6BCB-C74D-A4F9-B9ECAE9581CB}"/>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21BE4427-8416-204D-A129-F91CB122F530}"/>
              </a:ext>
            </a:extLst>
          </p:cNvPr>
          <p:cNvSpPr>
            <a:spLocks noGrp="1"/>
          </p:cNvSpPr>
          <p:nvPr>
            <p:ph type="sldNum" sz="quarter" idx="12"/>
          </p:nvPr>
        </p:nvSpPr>
        <p:spPr/>
        <p:txBody>
          <a:bodyPr/>
          <a:lstStyle/>
          <a:p>
            <a:fld id="{7DC1BBB0-96F0-4077-A278-0F3FB5C104D3}" type="slidenum">
              <a:rPr lang="en-US" smtClean="0"/>
              <a:t>89</a:t>
            </a:fld>
            <a:endParaRPr lang="en-US"/>
          </a:p>
        </p:txBody>
      </p:sp>
    </p:spTree>
    <p:extLst>
      <p:ext uri="{BB962C8B-B14F-4D97-AF65-F5344CB8AC3E}">
        <p14:creationId xmlns:p14="http://schemas.microsoft.com/office/powerpoint/2010/main" val="12970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AB995-42BA-1E0B-8E42-5AD36BAB3C2F}"/>
              </a:ext>
            </a:extLst>
          </p:cNvPr>
          <p:cNvSpPr>
            <a:spLocks noGrp="1"/>
          </p:cNvSpPr>
          <p:nvPr>
            <p:ph type="title"/>
          </p:nvPr>
        </p:nvSpPr>
        <p:spPr/>
        <p:txBody>
          <a:bodyPr>
            <a:normAutofit fontScale="90000"/>
          </a:bodyPr>
          <a:lstStyle/>
          <a:p>
            <a:r>
              <a:rPr lang="en-US" dirty="0"/>
              <a:t>Technical Decisions</a:t>
            </a:r>
          </a:p>
        </p:txBody>
      </p:sp>
      <p:sp>
        <p:nvSpPr>
          <p:cNvPr id="3" name="Content Placeholder 2">
            <a:extLst>
              <a:ext uri="{FF2B5EF4-FFF2-40B4-BE49-F238E27FC236}">
                <a16:creationId xmlns:a16="http://schemas.microsoft.com/office/drawing/2014/main" id="{518D7C01-2776-0ADB-42F2-9578A5433C78}"/>
              </a:ext>
            </a:extLst>
          </p:cNvPr>
          <p:cNvSpPr>
            <a:spLocks noGrp="1"/>
          </p:cNvSpPr>
          <p:nvPr>
            <p:ph idx="1"/>
          </p:nvPr>
        </p:nvSpPr>
        <p:spPr/>
        <p:txBody>
          <a:bodyPr/>
          <a:lstStyle/>
          <a:p>
            <a:r>
              <a:rPr lang="en-US" dirty="0"/>
              <a:t>Now that we understand what the business needs from a tool and what features the tool must have, we will meet with the client’s IT department to ensure we meet their standards and tools they use</a:t>
            </a:r>
          </a:p>
          <a:p>
            <a:r>
              <a:rPr lang="en-US" dirty="0"/>
              <a:t>This meeting will also lay the groundwork for data acquisition so that we can understand the state of the data feeding the model</a:t>
            </a:r>
          </a:p>
          <a:p>
            <a:r>
              <a:rPr lang="en-US" dirty="0"/>
              <a:t>From this meeting we will develop the technical requirements for the project</a:t>
            </a:r>
          </a:p>
        </p:txBody>
      </p:sp>
      <p:sp>
        <p:nvSpPr>
          <p:cNvPr id="4" name="Date Placeholder 3">
            <a:extLst>
              <a:ext uri="{FF2B5EF4-FFF2-40B4-BE49-F238E27FC236}">
                <a16:creationId xmlns:a16="http://schemas.microsoft.com/office/drawing/2014/main" id="{46B22DFF-C098-6477-8EA1-7AD08276357B}"/>
              </a:ext>
            </a:extLst>
          </p:cNvPr>
          <p:cNvSpPr>
            <a:spLocks noGrp="1"/>
          </p:cNvSpPr>
          <p:nvPr>
            <p:ph type="dt" sz="half" idx="10"/>
          </p:nvPr>
        </p:nvSpPr>
        <p:spPr/>
        <p:txBody>
          <a:bodyPr/>
          <a:lstStyle/>
          <a:p>
            <a:r>
              <a:rPr lang="en-US"/>
              <a:t>2023-04-16</a:t>
            </a:r>
          </a:p>
        </p:txBody>
      </p:sp>
      <p:sp>
        <p:nvSpPr>
          <p:cNvPr id="5" name="Footer Placeholder 4">
            <a:extLst>
              <a:ext uri="{FF2B5EF4-FFF2-40B4-BE49-F238E27FC236}">
                <a16:creationId xmlns:a16="http://schemas.microsoft.com/office/drawing/2014/main" id="{25F3D0E6-91E8-F607-CDF6-83CA91F2A6CB}"/>
              </a:ext>
            </a:extLst>
          </p:cNvPr>
          <p:cNvSpPr>
            <a:spLocks noGrp="1"/>
          </p:cNvSpPr>
          <p:nvPr>
            <p:ph type="ftr" sz="quarter" idx="11"/>
          </p:nvPr>
        </p:nvSpPr>
        <p:spPr/>
        <p:txBody>
          <a:bodyPr/>
          <a:lstStyle/>
          <a:p>
            <a:r>
              <a:rPr lang="en-US"/>
              <a:t>Copyright © Princeton Consultants 2023 (V1.0)</a:t>
            </a:r>
          </a:p>
        </p:txBody>
      </p:sp>
      <p:sp>
        <p:nvSpPr>
          <p:cNvPr id="6" name="Slide Number Placeholder 5">
            <a:extLst>
              <a:ext uri="{FF2B5EF4-FFF2-40B4-BE49-F238E27FC236}">
                <a16:creationId xmlns:a16="http://schemas.microsoft.com/office/drawing/2014/main" id="{96D421A1-5B03-D109-ED41-8837CF1C296F}"/>
              </a:ext>
            </a:extLst>
          </p:cNvPr>
          <p:cNvSpPr>
            <a:spLocks noGrp="1"/>
          </p:cNvSpPr>
          <p:nvPr>
            <p:ph type="sldNum" sz="quarter" idx="12"/>
          </p:nvPr>
        </p:nvSpPr>
        <p:spPr/>
        <p:txBody>
          <a:bodyPr/>
          <a:lstStyle/>
          <a:p>
            <a:fld id="{7DC1BBB0-96F0-4077-A278-0F3FB5C104D3}" type="slidenum">
              <a:rPr lang="en-US" smtClean="0"/>
              <a:t>9</a:t>
            </a:fld>
            <a:endParaRPr lang="en-US"/>
          </a:p>
        </p:txBody>
      </p:sp>
    </p:spTree>
    <p:extLst>
      <p:ext uri="{BB962C8B-B14F-4D97-AF65-F5344CB8AC3E}">
        <p14:creationId xmlns:p14="http://schemas.microsoft.com/office/powerpoint/2010/main" val="119049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667B-014F-7D4A-AAC2-1C68BC962ECC}"/>
              </a:ext>
            </a:extLst>
          </p:cNvPr>
          <p:cNvSpPr>
            <a:spLocks noGrp="1"/>
          </p:cNvSpPr>
          <p:nvPr>
            <p:ph type="title"/>
          </p:nvPr>
        </p:nvSpPr>
        <p:spPr/>
        <p:txBody>
          <a:bodyPr>
            <a:normAutofit fontScale="90000"/>
          </a:bodyPr>
          <a:lstStyle/>
          <a:p>
            <a:r>
              <a:rPr lang="en-US" dirty="0"/>
              <a:t>Questions</a:t>
            </a:r>
          </a:p>
        </p:txBody>
      </p:sp>
      <p:pic>
        <p:nvPicPr>
          <p:cNvPr id="8" name="Content Placeholder 7" descr="Questions">
            <a:extLst>
              <a:ext uri="{FF2B5EF4-FFF2-40B4-BE49-F238E27FC236}">
                <a16:creationId xmlns:a16="http://schemas.microsoft.com/office/drawing/2014/main" id="{CDD35BD1-3EFA-7E4E-8580-E894E65D93E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32212" y="1295400"/>
            <a:ext cx="4745831" cy="4745831"/>
          </a:xfrm>
        </p:spPr>
      </p:pic>
      <p:sp>
        <p:nvSpPr>
          <p:cNvPr id="4" name="Date Placeholder 3">
            <a:extLst>
              <a:ext uri="{FF2B5EF4-FFF2-40B4-BE49-F238E27FC236}">
                <a16:creationId xmlns:a16="http://schemas.microsoft.com/office/drawing/2014/main" id="{A1038B82-41D0-DE48-A682-A312D62F9462}"/>
              </a:ext>
            </a:extLst>
          </p:cNvPr>
          <p:cNvSpPr>
            <a:spLocks noGrp="1"/>
          </p:cNvSpPr>
          <p:nvPr>
            <p:ph type="dt" sz="half" idx="10"/>
          </p:nvPr>
        </p:nvSpPr>
        <p:spPr/>
        <p:txBody>
          <a:bodyPr/>
          <a:lstStyle/>
          <a:p>
            <a:r>
              <a:rPr lang="en-US"/>
              <a:t>2023-04-16</a:t>
            </a:r>
            <a:endParaRPr lang="en-US" dirty="0"/>
          </a:p>
        </p:txBody>
      </p:sp>
      <p:sp>
        <p:nvSpPr>
          <p:cNvPr id="5" name="Footer Placeholder 4">
            <a:extLst>
              <a:ext uri="{FF2B5EF4-FFF2-40B4-BE49-F238E27FC236}">
                <a16:creationId xmlns:a16="http://schemas.microsoft.com/office/drawing/2014/main" id="{0CB507BE-3466-4C47-8443-88DE2E10207E}"/>
              </a:ext>
            </a:extLst>
          </p:cNvPr>
          <p:cNvSpPr>
            <a:spLocks noGrp="1"/>
          </p:cNvSpPr>
          <p:nvPr>
            <p:ph type="ftr" sz="quarter" idx="11"/>
          </p:nvPr>
        </p:nvSpPr>
        <p:spPr/>
        <p:txBody>
          <a:bodyPr/>
          <a:lstStyle/>
          <a:p>
            <a:r>
              <a:rPr lang="en-US"/>
              <a:t>Copyright © Princeton Consultants 2023 (V1.0)</a:t>
            </a:r>
            <a:endParaRPr lang="en-US" dirty="0"/>
          </a:p>
        </p:txBody>
      </p:sp>
      <p:sp>
        <p:nvSpPr>
          <p:cNvPr id="6" name="Slide Number Placeholder 5">
            <a:extLst>
              <a:ext uri="{FF2B5EF4-FFF2-40B4-BE49-F238E27FC236}">
                <a16:creationId xmlns:a16="http://schemas.microsoft.com/office/drawing/2014/main" id="{8C1C790B-DCEB-C64C-85A0-8FC0FA33FCFF}"/>
              </a:ext>
            </a:extLst>
          </p:cNvPr>
          <p:cNvSpPr>
            <a:spLocks noGrp="1"/>
          </p:cNvSpPr>
          <p:nvPr>
            <p:ph type="sldNum" sz="quarter" idx="12"/>
          </p:nvPr>
        </p:nvSpPr>
        <p:spPr/>
        <p:txBody>
          <a:bodyPr/>
          <a:lstStyle/>
          <a:p>
            <a:fld id="{7DC1BBB0-96F0-4077-A278-0F3FB5C104D3}" type="slidenum">
              <a:rPr lang="en-US" smtClean="0"/>
              <a:t>90</a:t>
            </a:fld>
            <a:endParaRPr lang="en-US"/>
          </a:p>
        </p:txBody>
      </p:sp>
    </p:spTree>
    <p:extLst>
      <p:ext uri="{BB962C8B-B14F-4D97-AF65-F5344CB8AC3E}">
        <p14:creationId xmlns:p14="http://schemas.microsoft.com/office/powerpoint/2010/main" val="18693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728 RIP Technique.v2.0.pptx" id="{AF2D4F8E-DF19-408B-8EC5-C84C3054C684}" vid="{0847ED5D-D606-40FF-91BA-4C25439D71C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19133</TotalTime>
  <Words>8177</Words>
  <Application>Microsoft Macintosh PowerPoint</Application>
  <PresentationFormat>Custom</PresentationFormat>
  <Paragraphs>1243</Paragraphs>
  <Slides>90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Arial</vt:lpstr>
      <vt:lpstr>Calibri</vt:lpstr>
      <vt:lpstr>Calibri Light</vt:lpstr>
      <vt:lpstr>Cambria Math</vt:lpstr>
      <vt:lpstr>Consolas</vt:lpstr>
      <vt:lpstr>Euphemia</vt:lpstr>
      <vt:lpstr>Menlo</vt:lpstr>
      <vt:lpstr>Wingdings</vt:lpstr>
      <vt:lpstr>Math 16x9</vt:lpstr>
      <vt:lpstr>Optimization Solution Development Life Cycle:  From Business Understanding to Deployment</vt:lpstr>
      <vt:lpstr>PowerPoint Presentation</vt:lpstr>
      <vt:lpstr>“Life-Altering” Improvements</vt:lpstr>
      <vt:lpstr>Introduction</vt:lpstr>
      <vt:lpstr>Determining the Right Problem to Solve</vt:lpstr>
      <vt:lpstr>Example Project</vt:lpstr>
      <vt:lpstr>Example Project – User Interviews</vt:lpstr>
      <vt:lpstr>Example Project – Business Requirements</vt:lpstr>
      <vt:lpstr>Technical Decisions</vt:lpstr>
      <vt:lpstr>Example Project – IT Requirements</vt:lpstr>
      <vt:lpstr>Example Project – Technical Requirements</vt:lpstr>
      <vt:lpstr>Refresher on Steps Done So Far</vt:lpstr>
      <vt:lpstr>Technical Solution Implementation</vt:lpstr>
      <vt:lpstr>Model Development</vt:lpstr>
      <vt:lpstr>Introduction</vt:lpstr>
      <vt:lpstr>PowerPoint Presentation</vt:lpstr>
      <vt:lpstr>Understand the Data</vt:lpstr>
      <vt:lpstr>Determining the Available Data</vt:lpstr>
      <vt:lpstr>The semantic meaning of that data</vt:lpstr>
      <vt:lpstr>How different pieces of data are related to each other</vt:lpstr>
      <vt:lpstr>PowerPoint Presentation</vt:lpstr>
      <vt:lpstr>Define and Document Datasets</vt:lpstr>
      <vt:lpstr>Define and Document Datasets</vt:lpstr>
      <vt:lpstr>Example Problem</vt:lpstr>
      <vt:lpstr>Example – Data Table Documentation</vt:lpstr>
      <vt:lpstr>Example – Model Data Documentation</vt:lpstr>
      <vt:lpstr>Example – Model Data Documentation</vt:lpstr>
      <vt:lpstr>PowerPoint Presentation</vt:lpstr>
      <vt:lpstr>Define and Document Datasets</vt:lpstr>
      <vt:lpstr>Client Data Dump</vt:lpstr>
      <vt:lpstr>Use Created Data Tables</vt:lpstr>
      <vt:lpstr>Collect Data From the Client</vt:lpstr>
      <vt:lpstr>Example – Data Validations</vt:lpstr>
      <vt:lpstr>PowerPoint Presentation</vt:lpstr>
      <vt:lpstr>Document Data Transformations</vt:lpstr>
      <vt:lpstr>Example</vt:lpstr>
      <vt:lpstr>PowerPoint Presentation</vt:lpstr>
      <vt:lpstr>Create Model Documentation</vt:lpstr>
      <vt:lpstr>Create Model Documentation</vt:lpstr>
      <vt:lpstr>Example Problem</vt:lpstr>
      <vt:lpstr>Example Problem</vt:lpstr>
      <vt:lpstr>Example – Model Documentation</vt:lpstr>
      <vt:lpstr>Example – Model Documentation</vt:lpstr>
      <vt:lpstr>Example – Model Documentation</vt:lpstr>
      <vt:lpstr>Example – Model Documentation</vt:lpstr>
      <vt:lpstr>Example – Model Documentation</vt:lpstr>
      <vt:lpstr>Example – Model Documentation</vt:lpstr>
      <vt:lpstr>PowerPoint Presentation</vt:lpstr>
      <vt:lpstr>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Updates to Gurobi API</vt:lpstr>
      <vt:lpstr>PowerPoint Presentation</vt:lpstr>
      <vt:lpstr>Review Results</vt:lpstr>
      <vt:lpstr>Solution Checker</vt:lpstr>
      <vt:lpstr>Development Tools</vt:lpstr>
      <vt:lpstr>Review</vt:lpstr>
      <vt:lpstr>Technical Deployment Issues</vt:lpstr>
      <vt:lpstr>Optimization Solution Analogy</vt:lpstr>
      <vt:lpstr>Optimization Solution Components</vt:lpstr>
      <vt:lpstr>IT System and DBMS</vt:lpstr>
      <vt:lpstr>Data Transport</vt:lpstr>
      <vt:lpstr>Optimization Database</vt:lpstr>
      <vt:lpstr>Optimization Model Components</vt:lpstr>
      <vt:lpstr>Optimization User Interface</vt:lpstr>
      <vt:lpstr>Model Diagnostics</vt:lpstr>
      <vt:lpstr>Ensuring Adoption</vt:lpstr>
      <vt:lpstr>Our Solution is Built: Let’s Give it to the Users!</vt:lpstr>
      <vt:lpstr>What’s Missing????</vt:lpstr>
      <vt:lpstr>What Happened?</vt:lpstr>
      <vt:lpstr>Issues in Scheduling Problems:  Objectives</vt:lpstr>
      <vt:lpstr>Schedule Planning vs. Operational Scheduling</vt:lpstr>
      <vt:lpstr>Example Assuming Annual Scheduling: Schedule on Jan. 1</vt:lpstr>
      <vt:lpstr>Example Assuming Annual Scheduling: Schedule on July 1</vt:lpstr>
      <vt:lpstr>Example Assuming Annual Scheduling Schedule on Dec. 5</vt:lpstr>
      <vt:lpstr>User Adoption for Scheduling</vt:lpstr>
      <vt:lpstr>Ongoing Maintenance And Support</vt:lpstr>
      <vt:lpstr>The Solution Development Life Cycle</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Optimization Model Development with Python and Pandas</dc:title>
  <dc:creator>Rob Randall</dc:creator>
  <cp:lastModifiedBy>Rob Randall</cp:lastModifiedBy>
  <cp:revision>121</cp:revision>
  <dcterms:created xsi:type="dcterms:W3CDTF">2020-10-08T18:06:50Z</dcterms:created>
  <dcterms:modified xsi:type="dcterms:W3CDTF">2023-04-16T19:50:26Z</dcterms:modified>
</cp:coreProperties>
</file>